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12192000"/>
  <p:notesSz cx="6858000" cy="9144000"/>
  <p:embeddedFontLst>
    <p:embeddedFont>
      <p:font typeface="Tahoma"/>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153563C-0868-4B3E-9A49-CA440B8CD947}">
  <a:tblStyle styleId="{7153563C-0868-4B3E-9A49-CA440B8CD947}"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Tahoma-regular.fntdata"/><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font" Target="fonts/Tahoma-bold.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Shape 5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6" name="Shape 5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0" name="Shape 11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6" name="Shape 11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2" name="Shape 12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9" name="Shape 12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Shape 6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1" name="Shape 6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Shape 6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7" name="Shape 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3" name="Shape 7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0" name="Shape 8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6" name="Shape 8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2" name="Shape 9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8" name="Shape 9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4" name="Shape 10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8" name="Shape 18"/>
        <p:cNvGrpSpPr/>
        <p:nvPr/>
      </p:nvGrpSpPr>
      <p:grpSpPr>
        <a:xfrm>
          <a:off x="0" y="0"/>
          <a:ext cx="0" cy="0"/>
          <a:chOff x="0" y="0"/>
          <a:chExt cx="0" cy="0"/>
        </a:xfrm>
      </p:grpSpPr>
      <p:sp>
        <p:nvSpPr>
          <p:cNvPr id="19" name="Shape 19"/>
          <p:cNvSpPr txBox="1"/>
          <p:nvPr>
            <p:ph type="ctrTitle"/>
          </p:nvPr>
        </p:nvSpPr>
        <p:spPr>
          <a:xfrm>
            <a:off x="1524000" y="1122363"/>
            <a:ext cx="9144000" cy="2387600"/>
          </a:xfrm>
          <a:prstGeom prst="rect">
            <a:avLst/>
          </a:prstGeom>
          <a:noFill/>
          <a:ln>
            <a:noFill/>
          </a:ln>
        </p:spPr>
        <p:txBody>
          <a:bodyPr anchorCtr="0" anchor="b" bIns="91425" lIns="91425" spcFirstLastPara="1" rIns="91425" wrap="square" tIns="91425"/>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 name="Shape 20"/>
          <p:cNvSpPr txBox="1"/>
          <p:nvPr>
            <p:ph idx="1" type="subTitle"/>
          </p:nvPr>
        </p:nvSpPr>
        <p:spPr>
          <a:xfrm>
            <a:off x="1524000" y="3602038"/>
            <a:ext cx="9144000" cy="1655762"/>
          </a:xfrm>
          <a:prstGeom prst="rect">
            <a:avLst/>
          </a:prstGeom>
          <a:noFill/>
          <a:ln>
            <a:noFill/>
          </a:ln>
        </p:spPr>
        <p:txBody>
          <a:bodyPr anchorCtr="0" anchor="t" bIns="91425" lIns="91425" spcFirstLastPara="1" rIns="91425" wrap="square" tIns="91425"/>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48" name="Shape 48"/>
        <p:cNvGrpSpPr/>
        <p:nvPr/>
      </p:nvGrpSpPr>
      <p:grpSpPr>
        <a:xfrm>
          <a:off x="0" y="0"/>
          <a:ext cx="0" cy="0"/>
          <a:chOff x="0" y="0"/>
          <a:chExt cx="0" cy="0"/>
        </a:xfrm>
      </p:grpSpPr>
      <p:sp>
        <p:nvSpPr>
          <p:cNvPr id="49" name="Shape 49"/>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Shape 50"/>
          <p:cNvSpPr txBox="1"/>
          <p:nvPr>
            <p:ph idx="1" type="body"/>
          </p:nvPr>
        </p:nvSpPr>
        <p:spPr>
          <a:xfrm rot="5400000">
            <a:off x="4037013" y="-1373187"/>
            <a:ext cx="4117975" cy="105156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51" name="Shape 51"/>
        <p:cNvGrpSpPr/>
        <p:nvPr/>
      </p:nvGrpSpPr>
      <p:grpSpPr>
        <a:xfrm>
          <a:off x="0" y="0"/>
          <a:ext cx="0" cy="0"/>
          <a:chOff x="0" y="0"/>
          <a:chExt cx="0" cy="0"/>
        </a:xfrm>
      </p:grpSpPr>
      <p:sp>
        <p:nvSpPr>
          <p:cNvPr id="52" name="Shape 52"/>
          <p:cNvSpPr txBox="1"/>
          <p:nvPr>
            <p:ph type="title"/>
          </p:nvPr>
        </p:nvSpPr>
        <p:spPr>
          <a:xfrm rot="5400000">
            <a:off x="7133431" y="1956594"/>
            <a:ext cx="5811838" cy="26289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 name="Shape 53"/>
          <p:cNvSpPr txBox="1"/>
          <p:nvPr>
            <p:ph idx="1" type="body"/>
          </p:nvPr>
        </p:nvSpPr>
        <p:spPr>
          <a:xfrm rot="5400000">
            <a:off x="1799431" y="-596106"/>
            <a:ext cx="5811838" cy="77343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Shape 22"/>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Shape 23"/>
          <p:cNvSpPr txBox="1"/>
          <p:nvPr>
            <p:ph idx="1" type="body"/>
          </p:nvPr>
        </p:nvSpPr>
        <p:spPr>
          <a:xfrm>
            <a:off x="838200" y="1825625"/>
            <a:ext cx="10515600" cy="4117975"/>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4" name="Shape 24"/>
        <p:cNvGrpSpPr/>
        <p:nvPr/>
      </p:nvGrpSpPr>
      <p:grpSpPr>
        <a:xfrm>
          <a:off x="0" y="0"/>
          <a:ext cx="0" cy="0"/>
          <a:chOff x="0" y="0"/>
          <a:chExt cx="0" cy="0"/>
        </a:xfrm>
      </p:grpSpPr>
      <p:sp>
        <p:nvSpPr>
          <p:cNvPr id="25" name="Shape 25"/>
          <p:cNvSpPr txBox="1"/>
          <p:nvPr>
            <p:ph type="title"/>
          </p:nvPr>
        </p:nvSpPr>
        <p:spPr>
          <a:xfrm>
            <a:off x="831850" y="1709738"/>
            <a:ext cx="10515600" cy="2852737"/>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 name="Shape 26"/>
          <p:cNvSpPr txBox="1"/>
          <p:nvPr>
            <p:ph idx="1" type="body"/>
          </p:nvPr>
        </p:nvSpPr>
        <p:spPr>
          <a:xfrm>
            <a:off x="831850" y="4589463"/>
            <a:ext cx="10515600" cy="1500187"/>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7" name="Shape 27"/>
        <p:cNvGrpSpPr/>
        <p:nvPr/>
      </p:nvGrpSpPr>
      <p:grpSpPr>
        <a:xfrm>
          <a:off x="0" y="0"/>
          <a:ext cx="0" cy="0"/>
          <a:chOff x="0" y="0"/>
          <a:chExt cx="0" cy="0"/>
        </a:xfrm>
      </p:grpSpPr>
      <p:sp>
        <p:nvSpPr>
          <p:cNvPr id="28" name="Shape 28"/>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 name="Shape 29"/>
          <p:cNvSpPr txBox="1"/>
          <p:nvPr>
            <p:ph idx="1" type="body"/>
          </p:nvPr>
        </p:nvSpPr>
        <p:spPr>
          <a:xfrm>
            <a:off x="838200" y="1825625"/>
            <a:ext cx="5181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Shape 30"/>
          <p:cNvSpPr txBox="1"/>
          <p:nvPr>
            <p:ph idx="2" type="body"/>
          </p:nvPr>
        </p:nvSpPr>
        <p:spPr>
          <a:xfrm>
            <a:off x="6172200" y="1825625"/>
            <a:ext cx="5181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1" name="Shape 31"/>
        <p:cNvGrpSpPr/>
        <p:nvPr/>
      </p:nvGrpSpPr>
      <p:grpSpPr>
        <a:xfrm>
          <a:off x="0" y="0"/>
          <a:ext cx="0" cy="0"/>
          <a:chOff x="0" y="0"/>
          <a:chExt cx="0" cy="0"/>
        </a:xfrm>
      </p:grpSpPr>
      <p:sp>
        <p:nvSpPr>
          <p:cNvPr id="32" name="Shape 32"/>
          <p:cNvSpPr txBox="1"/>
          <p:nvPr>
            <p:ph type="title"/>
          </p:nvPr>
        </p:nvSpPr>
        <p:spPr>
          <a:xfrm>
            <a:off x="839788"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 name="Shape 33"/>
          <p:cNvSpPr txBox="1"/>
          <p:nvPr>
            <p:ph idx="1" type="body"/>
          </p:nvPr>
        </p:nvSpPr>
        <p:spPr>
          <a:xfrm>
            <a:off x="839788" y="1681163"/>
            <a:ext cx="5157787" cy="82391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4" name="Shape 34"/>
          <p:cNvSpPr txBox="1"/>
          <p:nvPr>
            <p:ph idx="2" type="body"/>
          </p:nvPr>
        </p:nvSpPr>
        <p:spPr>
          <a:xfrm>
            <a:off x="839788" y="2505075"/>
            <a:ext cx="5157787" cy="368458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3" type="body"/>
          </p:nvPr>
        </p:nvSpPr>
        <p:spPr>
          <a:xfrm>
            <a:off x="6172200" y="1681163"/>
            <a:ext cx="5183188" cy="82391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6" name="Shape 36"/>
          <p:cNvSpPr txBox="1"/>
          <p:nvPr>
            <p:ph idx="4" type="body"/>
          </p:nvPr>
        </p:nvSpPr>
        <p:spPr>
          <a:xfrm>
            <a:off x="6172200" y="2505075"/>
            <a:ext cx="5183188" cy="368458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7" name="Shape 37"/>
        <p:cNvGrpSpPr/>
        <p:nvPr/>
      </p:nvGrpSpPr>
      <p:grpSpPr>
        <a:xfrm>
          <a:off x="0" y="0"/>
          <a:ext cx="0" cy="0"/>
          <a:chOff x="0" y="0"/>
          <a:chExt cx="0" cy="0"/>
        </a:xfrm>
      </p:grpSpPr>
      <p:sp>
        <p:nvSpPr>
          <p:cNvPr id="38" name="Shape 38"/>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9" name="Shape 3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0" name="Shape 40"/>
        <p:cNvGrpSpPr/>
        <p:nvPr/>
      </p:nvGrpSpPr>
      <p:grpSpPr>
        <a:xfrm>
          <a:off x="0" y="0"/>
          <a:ext cx="0" cy="0"/>
          <a:chOff x="0" y="0"/>
          <a:chExt cx="0" cy="0"/>
        </a:xfrm>
      </p:grpSpPr>
      <p:sp>
        <p:nvSpPr>
          <p:cNvPr id="41" name="Shape 41"/>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2" name="Shape 42"/>
          <p:cNvSpPr txBox="1"/>
          <p:nvPr>
            <p:ph idx="1" type="body"/>
          </p:nvPr>
        </p:nvSpPr>
        <p:spPr>
          <a:xfrm>
            <a:off x="5183188" y="987425"/>
            <a:ext cx="6172200" cy="4873625"/>
          </a:xfrm>
          <a:prstGeom prst="rect">
            <a:avLst/>
          </a:prstGeom>
          <a:noFill/>
          <a:ln>
            <a:noFill/>
          </a:ln>
        </p:spPr>
        <p:txBody>
          <a:bodyPr anchorCtr="0" anchor="t" bIns="91425" lIns="91425" spcFirstLastPara="1" rIns="91425" wrap="square" tIns="91425"/>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839788" y="2057400"/>
            <a:ext cx="3932237" cy="381158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44" name="Shape 44"/>
        <p:cNvGrpSpPr/>
        <p:nvPr/>
      </p:nvGrpSpPr>
      <p:grpSpPr>
        <a:xfrm>
          <a:off x="0" y="0"/>
          <a:ext cx="0" cy="0"/>
          <a:chOff x="0" y="0"/>
          <a:chExt cx="0" cy="0"/>
        </a:xfrm>
      </p:grpSpPr>
      <p:sp>
        <p:nvSpPr>
          <p:cNvPr id="45" name="Shape 45"/>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 name="Shape 46"/>
          <p:cNvSpPr/>
          <p:nvPr>
            <p:ph idx="2" type="pic"/>
          </p:nvPr>
        </p:nvSpPr>
        <p:spPr>
          <a:xfrm>
            <a:off x="5183188" y="987425"/>
            <a:ext cx="6172200" cy="4873625"/>
          </a:xfrm>
          <a:prstGeom prst="rect">
            <a:avLst/>
          </a:prstGeom>
          <a:noFill/>
          <a:ln>
            <a:noFill/>
          </a:ln>
        </p:spPr>
        <p:txBody>
          <a:bodyPr anchorCtr="0" anchor="t" bIns="91425" lIns="91425" spcFirstLastPara="1" rIns="91425" wrap="square" tIns="91425"/>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7" name="Shape 47"/>
          <p:cNvSpPr txBox="1"/>
          <p:nvPr>
            <p:ph idx="1" type="body"/>
          </p:nvPr>
        </p:nvSpPr>
        <p:spPr>
          <a:xfrm>
            <a:off x="839788" y="2057400"/>
            <a:ext cx="3932237" cy="381158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1.xml"/><Relationship Id="rId11" Type="http://schemas.openxmlformats.org/officeDocument/2006/relationships/slideLayout" Target="../slideLayouts/slideLayout2.xml"/><Relationship Id="rId10" Type="http://schemas.openxmlformats.org/officeDocument/2006/relationships/slideLayout" Target="../slideLayouts/slideLayout1.xml"/><Relationship Id="rId21" Type="http://schemas.openxmlformats.org/officeDocument/2006/relationships/theme" Target="../theme/theme1.xml"/><Relationship Id="rId13" Type="http://schemas.openxmlformats.org/officeDocument/2006/relationships/slideLayout" Target="../slideLayouts/slideLayout4.xml"/><Relationship Id="rId12" Type="http://schemas.openxmlformats.org/officeDocument/2006/relationships/slideLayout" Target="../slideLayouts/slideLayout3.xml"/><Relationship Id="rId1" Type="http://schemas.openxmlformats.org/officeDocument/2006/relationships/image" Target="../media/image1.jpg"/><Relationship Id="rId2" Type="http://schemas.openxmlformats.org/officeDocument/2006/relationships/image" Target="../media/image4.png"/><Relationship Id="rId3" Type="http://schemas.openxmlformats.org/officeDocument/2006/relationships/image" Target="../media/image5.jpg"/><Relationship Id="rId4" Type="http://schemas.openxmlformats.org/officeDocument/2006/relationships/image" Target="../media/image8.gif"/><Relationship Id="rId9" Type="http://schemas.openxmlformats.org/officeDocument/2006/relationships/image" Target="../media/image7.jpg"/><Relationship Id="rId15" Type="http://schemas.openxmlformats.org/officeDocument/2006/relationships/slideLayout" Target="../slideLayouts/slideLayout6.xml"/><Relationship Id="rId14" Type="http://schemas.openxmlformats.org/officeDocument/2006/relationships/slideLayout" Target="../slideLayouts/slideLayout5.xml"/><Relationship Id="rId17" Type="http://schemas.openxmlformats.org/officeDocument/2006/relationships/slideLayout" Target="../slideLayouts/slideLayout8.xml"/><Relationship Id="rId16" Type="http://schemas.openxmlformats.org/officeDocument/2006/relationships/slideLayout" Target="../slideLayouts/slideLayout7.xml"/><Relationship Id="rId5" Type="http://schemas.openxmlformats.org/officeDocument/2006/relationships/image" Target="../media/image6.png"/><Relationship Id="rId19" Type="http://schemas.openxmlformats.org/officeDocument/2006/relationships/slideLayout" Target="../slideLayouts/slideLayout10.xml"/><Relationship Id="rId6" Type="http://schemas.openxmlformats.org/officeDocument/2006/relationships/image" Target="../media/image3.png"/><Relationship Id="rId18" Type="http://schemas.openxmlformats.org/officeDocument/2006/relationships/slideLayout" Target="../slideLayouts/slideLayout9.xml"/><Relationship Id="rId7" Type="http://schemas.openxmlformats.org/officeDocument/2006/relationships/image" Target="../media/image2.png"/><Relationship Id="rId8" Type="http://schemas.openxmlformats.org/officeDocument/2006/relationships/image" Target="../media/image9.jp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pic>
        <p:nvPicPr>
          <p:cNvPr id="6" name="Shape 6"/>
          <p:cNvPicPr preferRelativeResize="0"/>
          <p:nvPr/>
        </p:nvPicPr>
        <p:blipFill rotWithShape="1">
          <a:blip r:embed="rId1">
            <a:alphaModFix/>
          </a:blip>
          <a:srcRect b="0" l="0" r="0" t="0"/>
          <a:stretch/>
        </p:blipFill>
        <p:spPr>
          <a:xfrm>
            <a:off x="9982201" y="6094175"/>
            <a:ext cx="660404" cy="391349"/>
          </a:xfrm>
          <a:prstGeom prst="rect">
            <a:avLst/>
          </a:prstGeom>
          <a:noFill/>
          <a:ln>
            <a:noFill/>
          </a:ln>
        </p:spPr>
      </p:pic>
      <p:sp>
        <p:nvSpPr>
          <p:cNvPr id="7" name="Shape 7"/>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Shape 8"/>
          <p:cNvSpPr txBox="1"/>
          <p:nvPr>
            <p:ph idx="1" type="body"/>
          </p:nvPr>
        </p:nvSpPr>
        <p:spPr>
          <a:xfrm>
            <a:off x="838200" y="1825625"/>
            <a:ext cx="10515600" cy="4117975"/>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aphicFrame>
        <p:nvGraphicFramePr>
          <p:cNvPr id="9" name="Shape 9"/>
          <p:cNvGraphicFramePr/>
          <p:nvPr/>
        </p:nvGraphicFramePr>
        <p:xfrm>
          <a:off x="838198" y="6024557"/>
          <a:ext cx="3000000" cy="3000000"/>
        </p:xfrm>
        <a:graphic>
          <a:graphicData uri="http://schemas.openxmlformats.org/drawingml/2006/table">
            <a:tbl>
              <a:tblPr bandRow="1" firstRow="1">
                <a:noFill/>
                <a:tableStyleId>{7153563C-0868-4B3E-9A49-CA440B8CD947}</a:tableStyleId>
              </a:tblPr>
              <a:tblGrid>
                <a:gridCol w="4038600"/>
                <a:gridCol w="6477000"/>
              </a:tblGrid>
              <a:tr h="681025">
                <a:tc>
                  <a:txBody>
                    <a:bodyPr>
                      <a:noAutofit/>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p>
                      <a:pPr indent="0" lvl="0" marL="0" marR="0" rtl="0" algn="l">
                        <a:lnSpc>
                          <a:spcPct val="100000"/>
                        </a:lnSpc>
                        <a:spcBef>
                          <a:spcPts val="0"/>
                        </a:spcBef>
                        <a:spcAft>
                          <a:spcPts val="0"/>
                        </a:spcAft>
                        <a:buClr>
                          <a:schemeClr val="dk1"/>
                        </a:buClr>
                        <a:buSzPts val="600"/>
                        <a:buFont typeface="Calibri"/>
                        <a:buNone/>
                      </a:pPr>
                      <a:r>
                        <a:t/>
                      </a:r>
                      <a:endParaRPr sz="600" u="none" cap="none" strike="noStrike"/>
                    </a:p>
                    <a:p>
                      <a:pPr indent="0" lvl="0" marL="0" marR="0" rtl="0" algn="l">
                        <a:lnSpc>
                          <a:spcPct val="100000"/>
                        </a:lnSpc>
                        <a:spcBef>
                          <a:spcPts val="0"/>
                        </a:spcBef>
                        <a:spcAft>
                          <a:spcPts val="0"/>
                        </a:spcAft>
                        <a:buClr>
                          <a:schemeClr val="dk1"/>
                        </a:buClr>
                        <a:buSzPts val="600"/>
                        <a:buFont typeface="Calibri"/>
                        <a:buNone/>
                      </a:pPr>
                      <a:r>
                        <a:rPr lang="en-US" sz="600" u="none" cap="none" strike="noStrike"/>
                        <a:t>This project is funded by the European Union.</a:t>
                      </a:r>
                      <a:endParaRPr b="1" sz="600" u="none" cap="none" strike="noStrike">
                        <a:solidFill>
                          <a:schemeClr val="dk1"/>
                        </a:solidFill>
                        <a:latin typeface="Calibri"/>
                        <a:ea typeface="Calibri"/>
                        <a:cs typeface="Calibri"/>
                        <a:sym typeface="Calibri"/>
                      </a:endParaRPr>
                    </a:p>
                  </a:txBody>
                  <a:tcPr marT="45725" marB="45725" marR="91450" marL="91450"/>
                </a:tc>
                <a:tc>
                  <a:txBody>
                    <a:bodyPr>
                      <a:noAutofit/>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p>
                      <a:pPr indent="0" lvl="0" marL="0" marR="0" rtl="0" algn="l">
                        <a:lnSpc>
                          <a:spcPct val="100000"/>
                        </a:lnSpc>
                        <a:spcBef>
                          <a:spcPts val="0"/>
                        </a:spcBef>
                        <a:spcAft>
                          <a:spcPts val="0"/>
                        </a:spcAft>
                        <a:buClr>
                          <a:schemeClr val="dk1"/>
                        </a:buClr>
                        <a:buSzPts val="600"/>
                        <a:buFont typeface="Calibri"/>
                        <a:buNone/>
                      </a:pPr>
                      <a:r>
                        <a:t/>
                      </a:r>
                      <a:endParaRPr sz="600" u="none" cap="none" strike="noStrike"/>
                    </a:p>
                    <a:p>
                      <a:pPr indent="0" lvl="0" marL="0" marR="0" rtl="0" algn="l">
                        <a:lnSpc>
                          <a:spcPct val="100000"/>
                        </a:lnSpc>
                        <a:spcBef>
                          <a:spcPts val="0"/>
                        </a:spcBef>
                        <a:spcAft>
                          <a:spcPts val="0"/>
                        </a:spcAft>
                        <a:buClr>
                          <a:schemeClr val="dk1"/>
                        </a:buClr>
                        <a:buSzPts val="600"/>
                        <a:buFont typeface="Calibri"/>
                        <a:buNone/>
                      </a:pPr>
                      <a:r>
                        <a:t/>
                      </a:r>
                      <a:endParaRPr sz="600" u="none" cap="none" strike="noStrike"/>
                    </a:p>
                    <a:p>
                      <a:pPr indent="0" lvl="0" marL="0" marR="0" rtl="0" algn="l">
                        <a:lnSpc>
                          <a:spcPct val="100000"/>
                        </a:lnSpc>
                        <a:spcBef>
                          <a:spcPts val="0"/>
                        </a:spcBef>
                        <a:spcAft>
                          <a:spcPts val="0"/>
                        </a:spcAft>
                        <a:buClr>
                          <a:schemeClr val="dk1"/>
                        </a:buClr>
                        <a:buSzPts val="600"/>
                        <a:buFont typeface="Calibri"/>
                        <a:buNone/>
                      </a:pPr>
                      <a:r>
                        <a:rPr lang="en-US" sz="600" u="none" cap="none" strike="noStrike"/>
                        <a:t>The “Accountability, Technology and Institutional Openness Network in South East Europe - ACTION SEE” project is implemented by Metamorphosis Foundation, Westminster Foundation for Democracy, CRTA – Center for Research, Transparency and Accountability, Citizens Association Why not?, Center for Democratic Transition, Open Data Kosovo (ODK) and Levizja Mjaft!.</a:t>
                      </a:r>
                      <a:endParaRPr sz="600" u="none" cap="none" strike="noStrike">
                        <a:solidFill>
                          <a:schemeClr val="dk1"/>
                        </a:solidFill>
                        <a:latin typeface="Tahoma"/>
                        <a:ea typeface="Tahoma"/>
                        <a:cs typeface="Tahoma"/>
                        <a:sym typeface="Tahoma"/>
                      </a:endParaRPr>
                    </a:p>
                  </a:txBody>
                  <a:tcPr marT="0" marB="0" marR="68575" marL="68575"/>
                </a:tc>
              </a:tr>
            </a:tbl>
          </a:graphicData>
        </a:graphic>
      </p:graphicFrame>
      <p:pic>
        <p:nvPicPr>
          <p:cNvPr descr="logo EU.jpg" id="10" name="Shape 10"/>
          <p:cNvPicPr preferRelativeResize="0"/>
          <p:nvPr/>
        </p:nvPicPr>
        <p:blipFill rotWithShape="1">
          <a:blip r:embed="rId2">
            <a:alphaModFix/>
          </a:blip>
          <a:srcRect b="0" l="0" r="0" t="0"/>
          <a:stretch/>
        </p:blipFill>
        <p:spPr>
          <a:xfrm>
            <a:off x="922868" y="6100225"/>
            <a:ext cx="533399" cy="371201"/>
          </a:xfrm>
          <a:prstGeom prst="rect">
            <a:avLst/>
          </a:prstGeom>
          <a:noFill/>
          <a:ln>
            <a:noFill/>
          </a:ln>
        </p:spPr>
      </p:pic>
      <p:pic>
        <p:nvPicPr>
          <p:cNvPr id="11" name="Shape 11"/>
          <p:cNvPicPr preferRelativeResize="0"/>
          <p:nvPr/>
        </p:nvPicPr>
        <p:blipFill rotWithShape="1">
          <a:blip r:embed="rId3">
            <a:alphaModFix/>
          </a:blip>
          <a:srcRect b="0" l="0" r="0" t="0"/>
          <a:stretch/>
        </p:blipFill>
        <p:spPr>
          <a:xfrm>
            <a:off x="4961462" y="6033821"/>
            <a:ext cx="1576911" cy="389494"/>
          </a:xfrm>
          <a:prstGeom prst="rect">
            <a:avLst/>
          </a:prstGeom>
          <a:noFill/>
          <a:ln>
            <a:noFill/>
          </a:ln>
        </p:spPr>
      </p:pic>
      <p:pic>
        <p:nvPicPr>
          <p:cNvPr id="12" name="Shape 12"/>
          <p:cNvPicPr preferRelativeResize="0"/>
          <p:nvPr/>
        </p:nvPicPr>
        <p:blipFill rotWithShape="1">
          <a:blip r:embed="rId4">
            <a:alphaModFix/>
          </a:blip>
          <a:srcRect b="0" l="0" r="0" t="0"/>
          <a:stretch/>
        </p:blipFill>
        <p:spPr>
          <a:xfrm>
            <a:off x="6603251" y="6051841"/>
            <a:ext cx="940556" cy="385717"/>
          </a:xfrm>
          <a:prstGeom prst="rect">
            <a:avLst/>
          </a:prstGeom>
          <a:noFill/>
          <a:ln>
            <a:noFill/>
          </a:ln>
        </p:spPr>
      </p:pic>
      <p:pic>
        <p:nvPicPr>
          <p:cNvPr id="13" name="Shape 13"/>
          <p:cNvPicPr preferRelativeResize="0"/>
          <p:nvPr/>
        </p:nvPicPr>
        <p:blipFill rotWithShape="1">
          <a:blip r:embed="rId5">
            <a:alphaModFix/>
          </a:blip>
          <a:srcRect b="0" l="0" r="0" t="0"/>
          <a:stretch/>
        </p:blipFill>
        <p:spPr>
          <a:xfrm>
            <a:off x="7603069" y="6033822"/>
            <a:ext cx="742845" cy="395978"/>
          </a:xfrm>
          <a:prstGeom prst="rect">
            <a:avLst/>
          </a:prstGeom>
          <a:noFill/>
          <a:ln>
            <a:noFill/>
          </a:ln>
        </p:spPr>
      </p:pic>
      <p:pic>
        <p:nvPicPr>
          <p:cNvPr id="14" name="Shape 14"/>
          <p:cNvPicPr preferRelativeResize="0"/>
          <p:nvPr/>
        </p:nvPicPr>
        <p:blipFill rotWithShape="1">
          <a:blip r:embed="rId6">
            <a:alphaModFix/>
          </a:blip>
          <a:srcRect b="0" l="0" r="0" t="0"/>
          <a:stretch/>
        </p:blipFill>
        <p:spPr>
          <a:xfrm>
            <a:off x="8407402" y="6078369"/>
            <a:ext cx="764417" cy="374565"/>
          </a:xfrm>
          <a:prstGeom prst="rect">
            <a:avLst/>
          </a:prstGeom>
          <a:noFill/>
          <a:ln>
            <a:noFill/>
          </a:ln>
        </p:spPr>
      </p:pic>
      <p:pic>
        <p:nvPicPr>
          <p:cNvPr id="15" name="Shape 15"/>
          <p:cNvPicPr preferRelativeResize="0"/>
          <p:nvPr/>
        </p:nvPicPr>
        <p:blipFill rotWithShape="1">
          <a:blip r:embed="rId7">
            <a:alphaModFix/>
          </a:blip>
          <a:srcRect b="0" l="0" r="0" t="0"/>
          <a:stretch/>
        </p:blipFill>
        <p:spPr>
          <a:xfrm>
            <a:off x="9192168" y="6051725"/>
            <a:ext cx="722007" cy="403475"/>
          </a:xfrm>
          <a:prstGeom prst="rect">
            <a:avLst/>
          </a:prstGeom>
          <a:noFill/>
          <a:ln>
            <a:noFill/>
          </a:ln>
        </p:spPr>
      </p:pic>
      <p:pic>
        <p:nvPicPr>
          <p:cNvPr id="16" name="Shape 16"/>
          <p:cNvPicPr preferRelativeResize="0"/>
          <p:nvPr/>
        </p:nvPicPr>
        <p:blipFill rotWithShape="1">
          <a:blip r:embed="rId8">
            <a:alphaModFix/>
          </a:blip>
          <a:srcRect b="0" l="0" r="0" t="0"/>
          <a:stretch/>
        </p:blipFill>
        <p:spPr>
          <a:xfrm>
            <a:off x="10752531" y="6052968"/>
            <a:ext cx="301858" cy="385298"/>
          </a:xfrm>
          <a:prstGeom prst="rect">
            <a:avLst/>
          </a:prstGeom>
          <a:noFill/>
          <a:ln>
            <a:noFill/>
          </a:ln>
        </p:spPr>
      </p:pic>
      <p:pic>
        <p:nvPicPr>
          <p:cNvPr id="17" name="Shape 17"/>
          <p:cNvPicPr preferRelativeResize="0"/>
          <p:nvPr/>
        </p:nvPicPr>
        <p:blipFill rotWithShape="1">
          <a:blip r:embed="rId9">
            <a:alphaModFix/>
          </a:blip>
          <a:srcRect b="0" l="0" r="0" t="0"/>
          <a:stretch/>
        </p:blipFill>
        <p:spPr>
          <a:xfrm>
            <a:off x="9982201" y="6064424"/>
            <a:ext cx="697985" cy="3780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10"/>
    <p:sldLayoutId id="2147483649" r:id="rId11"/>
    <p:sldLayoutId id="2147483650" r:id="rId12"/>
    <p:sldLayoutId id="2147483651" r:id="rId13"/>
    <p:sldLayoutId id="2147483652" r:id="rId14"/>
    <p:sldLayoutId id="2147483653" r:id="rId15"/>
    <p:sldLayoutId id="2147483654" r:id="rId16"/>
    <p:sldLayoutId id="2147483655" r:id="rId17"/>
    <p:sldLayoutId id="2147483656" r:id="rId18"/>
    <p:sldLayoutId id="2147483657" r:id="rId19"/>
    <p:sldLayoutId id="214748365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Shape 5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libri"/>
              <a:buNone/>
            </a:pPr>
            <a:r>
              <a:rPr b="0" i="0" lang="en-US" sz="6000" u="none" cap="none" strike="noStrike">
                <a:solidFill>
                  <a:schemeClr val="dk1"/>
                </a:solidFill>
                <a:latin typeface="Calibri"/>
                <a:ea typeface="Calibri"/>
                <a:cs typeface="Calibri"/>
                <a:sym typeface="Calibri"/>
              </a:rPr>
              <a:t>Social Media Management</a:t>
            </a:r>
            <a:endParaRPr b="0" i="0" sz="60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idx="1" type="body"/>
          </p:nvPr>
        </p:nvSpPr>
        <p:spPr>
          <a:xfrm>
            <a:off x="838200" y="1825625"/>
            <a:ext cx="10515600" cy="41181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1000"/>
              </a:spcBef>
              <a:spcAft>
                <a:spcPts val="0"/>
              </a:spcAft>
              <a:buClr>
                <a:schemeClr val="dk1"/>
              </a:buClr>
              <a:buSzPts val="2800"/>
              <a:buFont typeface="Arial"/>
              <a:buNone/>
            </a:pPr>
            <a:r>
              <a:rPr b="0" i="0" lang="en-US" sz="1750" u="none" cap="none" strike="noStrike">
                <a:solidFill>
                  <a:schemeClr val="dk1"/>
                </a:solidFill>
                <a:latin typeface="Calibri"/>
                <a:ea typeface="Calibri"/>
                <a:cs typeface="Calibri"/>
                <a:sym typeface="Calibri"/>
              </a:rPr>
              <a:t>How can your organization use Facebook Ads to reach your goals?</a:t>
            </a:r>
            <a:endParaRPr b="0" i="0" sz="175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2800"/>
              <a:buFont typeface="Arial"/>
              <a:buNone/>
            </a:pPr>
            <a:r>
              <a:rPr b="0" i="0" lang="en-US" sz="1750" u="none" cap="none" strike="noStrike">
                <a:solidFill>
                  <a:schemeClr val="dk1"/>
                </a:solidFill>
                <a:latin typeface="Calibri"/>
                <a:ea typeface="Calibri"/>
                <a:cs typeface="Calibri"/>
                <a:sym typeface="Calibri"/>
              </a:rPr>
              <a:t>Ads are particularly useful if you want to reach new people on Facebook or show your message to specific audiences. You can run ads on almost any budget.</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100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Find new supporters by reaching outside your existing community</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Reach out to people who are similar to your existing supporters</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Make sure more of your audience sees an important post</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Send calls to action to people with particular demographics, interests or behaviors</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Drive specific behaviors, like visiting your website or signing up for your email list</a:t>
            </a:r>
            <a:endParaRPr b="0" i="0" sz="175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2800"/>
              <a:buFont typeface="Arial"/>
              <a:buNone/>
            </a:pPr>
            <a:r>
              <a:t/>
            </a:r>
            <a:endParaRPr b="0" i="0" sz="1750" u="none" cap="none" strike="noStrike">
              <a:solidFill>
                <a:schemeClr val="dk1"/>
              </a:solidFill>
              <a:latin typeface="Calibri"/>
              <a:ea typeface="Calibri"/>
              <a:cs typeface="Calibri"/>
              <a:sym typeface="Calibri"/>
            </a:endParaRPr>
          </a:p>
        </p:txBody>
      </p:sp>
      <p:sp>
        <p:nvSpPr>
          <p:cNvPr id="113" name="Shape 1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Facebook Ads</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idx="1" type="body"/>
          </p:nvPr>
        </p:nvSpPr>
        <p:spPr>
          <a:xfrm>
            <a:off x="838200" y="1825625"/>
            <a:ext cx="10515600" cy="41181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1000"/>
              </a:spcBef>
              <a:spcAft>
                <a:spcPts val="0"/>
              </a:spcAft>
              <a:buClr>
                <a:schemeClr val="dk1"/>
              </a:buClr>
              <a:buSzPts val="2800"/>
              <a:buFont typeface="Arial"/>
              <a:buNone/>
            </a:pPr>
            <a:r>
              <a:rPr b="0" i="0" lang="en-US" sz="1750" u="none" cap="none" strike="noStrike">
                <a:solidFill>
                  <a:schemeClr val="dk1"/>
                </a:solidFill>
                <a:latin typeface="Calibri"/>
                <a:ea typeface="Calibri"/>
                <a:cs typeface="Calibri"/>
                <a:sym typeface="Calibri"/>
              </a:rPr>
              <a:t>How can your organization use Facebook Ads to reach your goals?</a:t>
            </a:r>
            <a:endParaRPr b="0" i="0" sz="175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2800"/>
              <a:buFont typeface="Arial"/>
              <a:buNone/>
            </a:pPr>
            <a:r>
              <a:rPr b="0" i="0" lang="en-US" sz="1750" u="none" cap="none" strike="noStrike">
                <a:solidFill>
                  <a:schemeClr val="dk1"/>
                </a:solidFill>
                <a:latin typeface="Calibri"/>
                <a:ea typeface="Calibri"/>
                <a:cs typeface="Calibri"/>
                <a:sym typeface="Calibri"/>
              </a:rPr>
              <a:t>Ads are particularly useful if you want to reach new people on Facebook or show your message to specific audiences. You can run ads on almost any budget.</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100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Before anything else, you have to commit</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Use Instagram stories</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Try which kind of content is working best</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Tell a story</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Call your visitors to action</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Highlight upcoming volunteer opportunities</a:t>
            </a:r>
            <a:endParaRPr b="0" i="0" sz="175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2800"/>
              <a:buFont typeface="Arial"/>
              <a:buNone/>
            </a:pPr>
            <a:r>
              <a:t/>
            </a:r>
            <a:endParaRPr b="0" i="0" sz="1750" u="none" cap="none" strike="noStrike">
              <a:solidFill>
                <a:schemeClr val="dk1"/>
              </a:solidFill>
              <a:latin typeface="Calibri"/>
              <a:ea typeface="Calibri"/>
              <a:cs typeface="Calibri"/>
              <a:sym typeface="Calibri"/>
            </a:endParaRPr>
          </a:p>
        </p:txBody>
      </p:sp>
      <p:sp>
        <p:nvSpPr>
          <p:cNvPr id="119" name="Shape 1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Instagram</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idx="1" type="body"/>
          </p:nvPr>
        </p:nvSpPr>
        <p:spPr>
          <a:xfrm>
            <a:off x="838200" y="1825625"/>
            <a:ext cx="10515600" cy="41181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1000"/>
              </a:spcBef>
              <a:spcAft>
                <a:spcPts val="0"/>
              </a:spcAft>
              <a:buClr>
                <a:schemeClr val="dk1"/>
              </a:buClr>
              <a:buSzPts val="2800"/>
              <a:buFont typeface="Arial"/>
              <a:buNone/>
            </a:pPr>
            <a:r>
              <a:rPr b="0" i="0" lang="en-US" sz="1750" u="none" cap="none" strike="noStrike">
                <a:solidFill>
                  <a:schemeClr val="dk1"/>
                </a:solidFill>
                <a:latin typeface="Calibri"/>
                <a:ea typeface="Calibri"/>
                <a:cs typeface="Calibri"/>
                <a:sym typeface="Calibri"/>
              </a:rPr>
              <a:t>How we got the idea, volunteers, funds and partners through social media.</a:t>
            </a:r>
            <a:endParaRPr b="0" i="0" sz="1750" u="none" cap="none" strike="noStrike">
              <a:solidFill>
                <a:schemeClr val="dk1"/>
              </a:solidFill>
              <a:latin typeface="Calibri"/>
              <a:ea typeface="Calibri"/>
              <a:cs typeface="Calibri"/>
              <a:sym typeface="Calibri"/>
            </a:endParaRPr>
          </a:p>
        </p:txBody>
      </p:sp>
      <p:sp>
        <p:nvSpPr>
          <p:cNvPr id="125" name="Shape 12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Case study: Libra me zë</a:t>
            </a:r>
            <a:endParaRPr b="0" i="0" sz="4400" u="none" cap="none" strike="noStrike">
              <a:solidFill>
                <a:schemeClr val="dk1"/>
              </a:solidFill>
              <a:latin typeface="Calibri"/>
              <a:ea typeface="Calibri"/>
              <a:cs typeface="Calibri"/>
              <a:sym typeface="Calibri"/>
            </a:endParaRPr>
          </a:p>
        </p:txBody>
      </p:sp>
      <p:pic>
        <p:nvPicPr>
          <p:cNvPr id="126" name="Shape 126"/>
          <p:cNvPicPr preferRelativeResize="0"/>
          <p:nvPr/>
        </p:nvPicPr>
        <p:blipFill rotWithShape="1">
          <a:blip r:embed="rId3">
            <a:alphaModFix/>
          </a:blip>
          <a:srcRect b="0" l="0" r="0" t="0"/>
          <a:stretch/>
        </p:blipFill>
        <p:spPr>
          <a:xfrm>
            <a:off x="2312025" y="2414250"/>
            <a:ext cx="6710101" cy="3286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ph idx="1" type="body"/>
          </p:nvPr>
        </p:nvSpPr>
        <p:spPr>
          <a:xfrm>
            <a:off x="838200" y="1825625"/>
            <a:ext cx="10515600" cy="41181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1000"/>
              </a:spcBef>
              <a:spcAft>
                <a:spcPts val="0"/>
              </a:spcAft>
              <a:buClr>
                <a:schemeClr val="dk1"/>
              </a:buClr>
              <a:buSzPts val="2800"/>
              <a:buFont typeface="Arial"/>
              <a:buNone/>
            </a:pPr>
            <a:r>
              <a:rPr b="0" i="0" lang="en-US" sz="1750" u="none" cap="none" strike="noStrike">
                <a:solidFill>
                  <a:schemeClr val="dk1"/>
                </a:solidFill>
                <a:latin typeface="Calibri"/>
                <a:ea typeface="Calibri"/>
                <a:cs typeface="Calibri"/>
                <a:sym typeface="Calibri"/>
              </a:rPr>
              <a:t>Questions?</a:t>
            </a:r>
            <a:endParaRPr b="0" i="0" sz="175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2800"/>
              <a:buFont typeface="Arial"/>
              <a:buNone/>
            </a:pPr>
            <a:r>
              <a:t/>
            </a:r>
            <a:endParaRPr b="0" i="0" sz="175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2800"/>
              <a:buFont typeface="Arial"/>
              <a:buNone/>
            </a:pPr>
            <a:r>
              <a:t/>
            </a:r>
            <a:endParaRPr b="0" i="0" sz="175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2800"/>
              <a:buFont typeface="Arial"/>
              <a:buNone/>
            </a:pPr>
            <a:r>
              <a:t/>
            </a:r>
            <a:endParaRPr b="0" i="0" sz="175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2800"/>
              <a:buFont typeface="Arial"/>
              <a:buNone/>
            </a:pPr>
            <a:r>
              <a:t/>
            </a:r>
            <a:endParaRPr b="0" i="0" sz="175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2800"/>
              <a:buFont typeface="Arial"/>
              <a:buNone/>
            </a:pPr>
            <a:r>
              <a:t/>
            </a:r>
            <a:endParaRPr b="0" i="0" sz="175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2800"/>
              <a:buFont typeface="Arial"/>
              <a:buNone/>
            </a:pPr>
            <a:r>
              <a:t/>
            </a:r>
            <a:endParaRPr b="0" i="0" sz="175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2800"/>
              <a:buFont typeface="Arial"/>
              <a:buNone/>
            </a:pPr>
            <a:r>
              <a:rPr b="0" i="0" lang="en-US" sz="1750" u="none" cap="none" strike="noStrike">
                <a:solidFill>
                  <a:schemeClr val="dk1"/>
                </a:solidFill>
                <a:latin typeface="Calibri"/>
                <a:ea typeface="Calibri"/>
                <a:cs typeface="Calibri"/>
                <a:sym typeface="Calibri"/>
              </a:rPr>
              <a:t>Linkedin: Egzon Bunjaku</a:t>
            </a:r>
            <a:endParaRPr b="0" i="0" sz="175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1100"/>
              <a:buFont typeface="Arial"/>
              <a:buNone/>
            </a:pPr>
            <a:r>
              <a:rPr b="0" i="0" lang="en-US" sz="1750" u="none" cap="none" strike="noStrike">
                <a:solidFill>
                  <a:schemeClr val="dk1"/>
                </a:solidFill>
                <a:latin typeface="Calibri"/>
                <a:ea typeface="Calibri"/>
                <a:cs typeface="Calibri"/>
                <a:sym typeface="Calibri"/>
              </a:rPr>
              <a:t>Facebook: Egzon Bunjaku</a:t>
            </a:r>
            <a:endParaRPr b="0" i="0" sz="175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2800"/>
              <a:buFont typeface="Arial"/>
              <a:buNone/>
            </a:pPr>
            <a:r>
              <a:rPr b="0" i="0" lang="en-US" sz="1750" u="none" cap="none" strike="noStrike">
                <a:solidFill>
                  <a:schemeClr val="dk1"/>
                </a:solidFill>
                <a:latin typeface="Calibri"/>
                <a:ea typeface="Calibri"/>
                <a:cs typeface="Calibri"/>
                <a:sym typeface="Calibri"/>
              </a:rPr>
              <a:t>Twitter: @egzonche</a:t>
            </a:r>
            <a:endParaRPr b="0" i="0" sz="175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2800"/>
              <a:buFont typeface="Arial"/>
              <a:buNone/>
            </a:pPr>
            <a:r>
              <a:t/>
            </a:r>
            <a:endParaRPr b="0" i="0" sz="1750" u="none" cap="none" strike="noStrike">
              <a:solidFill>
                <a:schemeClr val="dk1"/>
              </a:solidFill>
              <a:latin typeface="Calibri"/>
              <a:ea typeface="Calibri"/>
              <a:cs typeface="Calibri"/>
              <a:sym typeface="Calibri"/>
            </a:endParaRPr>
          </a:p>
        </p:txBody>
      </p:sp>
      <p:sp>
        <p:nvSpPr>
          <p:cNvPr id="132" name="Shape 13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That’s all folks 😃</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Shape 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About me</a:t>
            </a:r>
            <a:endParaRPr b="0" i="0" sz="4400" u="none" cap="none" strike="noStrike">
              <a:solidFill>
                <a:schemeClr val="dk1"/>
              </a:solidFill>
              <a:latin typeface="Calibri"/>
              <a:ea typeface="Calibri"/>
              <a:cs typeface="Calibri"/>
              <a:sym typeface="Calibri"/>
            </a:endParaRPr>
          </a:p>
        </p:txBody>
      </p:sp>
      <p:sp>
        <p:nvSpPr>
          <p:cNvPr id="64" name="Shape 64"/>
          <p:cNvSpPr txBox="1"/>
          <p:nvPr>
            <p:ph idx="1" type="body"/>
          </p:nvPr>
        </p:nvSpPr>
        <p:spPr>
          <a:xfrm>
            <a:off x="838200" y="1825625"/>
            <a:ext cx="10515600" cy="4117975"/>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Social Media Manager at Telegrafi.com</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Co-Founder of Maniakat</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Volunteer</a:t>
            </a:r>
            <a:endParaRPr b="0" i="0" sz="2800" u="none" cap="none" strike="noStrike">
              <a:solidFill>
                <a:schemeClr val="dk1"/>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Shape 6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Agenda</a:t>
            </a:r>
            <a:endParaRPr b="0" i="0" sz="4400" u="none" cap="none" strike="noStrike">
              <a:solidFill>
                <a:schemeClr val="dk1"/>
              </a:solidFill>
              <a:latin typeface="Calibri"/>
              <a:ea typeface="Calibri"/>
              <a:cs typeface="Calibri"/>
              <a:sym typeface="Calibri"/>
            </a:endParaRPr>
          </a:p>
        </p:txBody>
      </p:sp>
      <p:sp>
        <p:nvSpPr>
          <p:cNvPr id="70" name="Shape 70"/>
          <p:cNvSpPr txBox="1"/>
          <p:nvPr>
            <p:ph idx="1" type="body"/>
          </p:nvPr>
        </p:nvSpPr>
        <p:spPr>
          <a:xfrm>
            <a:off x="838200" y="1825625"/>
            <a:ext cx="10515600" cy="4117975"/>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Introduction to social media</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Social media for organizations</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Creating a Social Media Strategy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Planning content distribution</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Facebook Page Insights &amp; Tools &amp; Ads</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Instagram and Twitter</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Case Study (Libra me zë)</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Shape 7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Introduction to social media</a:t>
            </a:r>
            <a:endParaRPr b="0" i="0" sz="4400" u="none" cap="none" strike="noStrike">
              <a:solidFill>
                <a:schemeClr val="dk1"/>
              </a:solidFill>
              <a:latin typeface="Calibri"/>
              <a:ea typeface="Calibri"/>
              <a:cs typeface="Calibri"/>
              <a:sym typeface="Calibri"/>
            </a:endParaRPr>
          </a:p>
        </p:txBody>
      </p:sp>
      <p:sp>
        <p:nvSpPr>
          <p:cNvPr id="76" name="Shape 76"/>
          <p:cNvSpPr txBox="1"/>
          <p:nvPr>
            <p:ph idx="1" type="body"/>
          </p:nvPr>
        </p:nvSpPr>
        <p:spPr>
          <a:xfrm>
            <a:off x="838200" y="1825625"/>
            <a:ext cx="10515600" cy="41181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chemeClr val="dk1"/>
              </a:buClr>
              <a:buSzPts val="1750"/>
              <a:buFont typeface="Arial"/>
              <a:buNone/>
            </a:pPr>
            <a:r>
              <a:rPr b="1" i="0" lang="en-US" sz="1750" u="none" cap="none" strike="noStrike">
                <a:solidFill>
                  <a:schemeClr val="dk1"/>
                </a:solidFill>
                <a:latin typeface="Calibri"/>
                <a:ea typeface="Calibri"/>
                <a:cs typeface="Calibri"/>
                <a:sym typeface="Calibri"/>
              </a:rPr>
              <a:t>What is social media?</a:t>
            </a:r>
            <a:endParaRPr b="0" i="0" sz="280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1750"/>
              <a:buFont typeface="Arial"/>
              <a:buNone/>
            </a:pPr>
            <a:r>
              <a:rPr b="0" i="0" lang="en-US" sz="1750" u="none" cap="none" strike="noStrike">
                <a:solidFill>
                  <a:schemeClr val="dk1"/>
                </a:solidFill>
                <a:latin typeface="Calibri"/>
                <a:ea typeface="Calibri"/>
                <a:cs typeface="Calibri"/>
                <a:sym typeface="Calibri"/>
              </a:rPr>
              <a:t>Social media is an internet-based form of communication. Social media platforms allow users to have conversations, share information and distribute content.  </a:t>
            </a:r>
            <a:endParaRPr b="0" i="0" sz="175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1750"/>
              <a:buFont typeface="Arial"/>
              <a:buNone/>
            </a:pPr>
            <a:r>
              <a:rPr b="0" i="0" lang="en-US" sz="1750" u="none" cap="none" strike="noStrike">
                <a:solidFill>
                  <a:schemeClr val="dk1"/>
                </a:solidFill>
                <a:latin typeface="Calibri"/>
                <a:ea typeface="Calibri"/>
                <a:cs typeface="Calibri"/>
                <a:sym typeface="Calibri"/>
              </a:rPr>
              <a:t>There are many forms of social media, including blogs, wikis, social networking sites, photo-sharing sites, instant messaging, video-sharing sites, and more.</a:t>
            </a:r>
            <a:endParaRPr b="0" i="0" sz="280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1750"/>
              <a:buFont typeface="Arial"/>
              <a:buNone/>
            </a:pPr>
            <a:r>
              <a:t/>
            </a:r>
            <a:endParaRPr b="0" i="0" sz="175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1750"/>
              <a:buFont typeface="Arial"/>
              <a:buNone/>
            </a:pPr>
            <a:r>
              <a:rPr b="1" i="0" lang="en-US" sz="1750" u="none" cap="none" strike="noStrike">
                <a:solidFill>
                  <a:schemeClr val="dk1"/>
                </a:solidFill>
                <a:latin typeface="Calibri"/>
                <a:ea typeface="Calibri"/>
                <a:cs typeface="Calibri"/>
                <a:sym typeface="Calibri"/>
              </a:rPr>
              <a:t>Where does Kosovo stand on social media?</a:t>
            </a:r>
            <a:endParaRPr b="0" i="0" sz="280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1750"/>
              <a:buFont typeface="Arial"/>
              <a:buNone/>
            </a:pPr>
            <a:r>
              <a:rPr b="0" i="0" lang="en-US" sz="1750" u="none" cap="none" strike="noStrike">
                <a:solidFill>
                  <a:schemeClr val="dk1"/>
                </a:solidFill>
                <a:latin typeface="Calibri"/>
                <a:ea typeface="Calibri"/>
                <a:cs typeface="Calibri"/>
                <a:sym typeface="Calibri"/>
              </a:rPr>
              <a:t>1,000,000 Monthly Active Users On Facebook</a:t>
            </a:r>
            <a:endParaRPr b="0" i="0" sz="280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1750"/>
              <a:buFont typeface="Arial"/>
              <a:buNone/>
            </a:pPr>
            <a:r>
              <a:rPr b="0" i="0" lang="en-US" sz="1750" u="none" cap="none" strike="noStrike">
                <a:solidFill>
                  <a:schemeClr val="dk1"/>
                </a:solidFill>
                <a:latin typeface="Calibri"/>
                <a:ea typeface="Calibri"/>
                <a:cs typeface="Calibri"/>
                <a:sym typeface="Calibri"/>
              </a:rPr>
              <a:t>580,000 Monthly Active Users On Instagram</a:t>
            </a:r>
            <a:endParaRPr b="0" i="0" sz="175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1750"/>
              <a:buFont typeface="Arial"/>
              <a:buNone/>
            </a:pPr>
            <a:r>
              <a:rPr b="0" i="0" lang="en-US" sz="1750" u="none" cap="none" strike="noStrike">
                <a:solidFill>
                  <a:schemeClr val="dk1"/>
                </a:solidFill>
                <a:latin typeface="Calibri"/>
                <a:ea typeface="Calibri"/>
                <a:cs typeface="Calibri"/>
                <a:sym typeface="Calibri"/>
              </a:rPr>
              <a:t>32,000 Monthly Active Users On Linkedin</a:t>
            </a:r>
            <a:endParaRPr b="0" i="0" sz="175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1750"/>
              <a:buFont typeface="Arial"/>
              <a:buNone/>
            </a:pPr>
            <a:r>
              <a:rPr b="0" i="0" lang="en-US" sz="1750" u="none" cap="none" strike="noStrike">
                <a:solidFill>
                  <a:schemeClr val="dk1"/>
                </a:solidFill>
                <a:latin typeface="Calibri"/>
                <a:ea typeface="Calibri"/>
                <a:cs typeface="Calibri"/>
                <a:sym typeface="Calibri"/>
              </a:rPr>
              <a:t>1 Milion Internet Mobile Users In Kosovo</a:t>
            </a:r>
            <a:endParaRPr b="0" i="0" sz="1750" u="none" cap="none" strike="noStrike">
              <a:solidFill>
                <a:schemeClr val="dk1"/>
              </a:solidFill>
              <a:latin typeface="Calibri"/>
              <a:ea typeface="Calibri"/>
              <a:cs typeface="Calibri"/>
              <a:sym typeface="Calibri"/>
            </a:endParaRPr>
          </a:p>
        </p:txBody>
      </p:sp>
      <p:sp>
        <p:nvSpPr>
          <p:cNvPr id="77" name="Shape 77"/>
          <p:cNvSpPr txBox="1"/>
          <p:nvPr/>
        </p:nvSpPr>
        <p:spPr>
          <a:xfrm>
            <a:off x="7302675" y="5410025"/>
            <a:ext cx="3468600" cy="533700"/>
          </a:xfrm>
          <a:prstGeom prst="rect">
            <a:avLst/>
          </a:prstGeom>
          <a:noFill/>
          <a:ln>
            <a:noFill/>
          </a:ln>
        </p:spPr>
        <p:txBody>
          <a:bodyPr anchorCtr="0" anchor="t" bIns="91425" lIns="91425" spcFirstLastPara="1" rIns="91425" wrap="square" tIns="91425">
            <a:noAutofit/>
          </a:bodyPr>
          <a:lstStyle/>
          <a:p>
            <a:pPr indent="0" lvl="0" marL="0" marR="0" rtl="0" algn="l">
              <a:lnSpc>
                <a:spcPct val="70000"/>
              </a:lnSpc>
              <a:spcBef>
                <a:spcPts val="1000"/>
              </a:spcBef>
              <a:spcAft>
                <a:spcPts val="0"/>
              </a:spcAft>
              <a:buClr>
                <a:srgbClr val="000000"/>
              </a:buClr>
              <a:buSzPts val="1750"/>
              <a:buFont typeface="Arial"/>
              <a:buNone/>
            </a:pPr>
            <a:r>
              <a:rPr b="0" i="0" lang="en-US" sz="1750" u="none" cap="none" strike="noStrike">
                <a:solidFill>
                  <a:schemeClr val="dk1"/>
                </a:solidFill>
                <a:latin typeface="Calibri"/>
                <a:ea typeface="Calibri"/>
                <a:cs typeface="Calibri"/>
                <a:sym typeface="Calibri"/>
              </a:rPr>
              <a:t>Source: HALLAKATE.com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Shape 82"/>
          <p:cNvSpPr txBox="1"/>
          <p:nvPr>
            <p:ph idx="1" type="body"/>
          </p:nvPr>
        </p:nvSpPr>
        <p:spPr>
          <a:xfrm>
            <a:off x="838200" y="1825625"/>
            <a:ext cx="10515600" cy="4117975"/>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chemeClr val="dk1"/>
              </a:buClr>
              <a:buSzPts val="1750"/>
              <a:buFont typeface="Arial"/>
              <a:buNone/>
            </a:pPr>
            <a:r>
              <a:rPr b="1" i="0" lang="en-US" sz="1750" u="none" cap="none" strike="noStrike">
                <a:solidFill>
                  <a:schemeClr val="dk1"/>
                </a:solidFill>
                <a:latin typeface="Calibri"/>
                <a:ea typeface="Calibri"/>
                <a:cs typeface="Calibri"/>
                <a:sym typeface="Calibri"/>
              </a:rPr>
              <a:t>The impact of Social Media in Organizations</a:t>
            </a:r>
            <a:endParaRPr b="0" i="0" sz="280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1750"/>
              <a:buFont typeface="Arial"/>
              <a:buNone/>
            </a:pPr>
            <a:r>
              <a:rPr b="0" i="0" lang="en-US" sz="1750" u="none" cap="none" strike="noStrike">
                <a:solidFill>
                  <a:schemeClr val="dk1"/>
                </a:solidFill>
                <a:latin typeface="Calibri"/>
                <a:ea typeface="Calibri"/>
                <a:cs typeface="Calibri"/>
                <a:sym typeface="Calibri"/>
              </a:rPr>
              <a:t>Social media is a great opportunity for organizations to tell their story, engage with supporters and get results.</a:t>
            </a:r>
            <a:endParaRPr b="0" i="0" sz="280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1750"/>
              <a:buFont typeface="Arial"/>
              <a:buNone/>
            </a:pPr>
            <a:br>
              <a:rPr b="0" i="0" lang="en-US" sz="1750" u="none" cap="none" strike="noStrike">
                <a:solidFill>
                  <a:schemeClr val="dk1"/>
                </a:solidFill>
                <a:latin typeface="Calibri"/>
                <a:ea typeface="Calibri"/>
                <a:cs typeface="Calibri"/>
                <a:sym typeface="Calibri"/>
              </a:rPr>
            </a:br>
            <a:r>
              <a:rPr b="0" i="0" lang="en-US" sz="1750" u="none" cap="none" strike="noStrike">
                <a:solidFill>
                  <a:schemeClr val="dk1"/>
                </a:solidFill>
                <a:latin typeface="Calibri"/>
                <a:ea typeface="Calibri"/>
                <a:cs typeface="Calibri"/>
                <a:sym typeface="Calibri"/>
              </a:rPr>
              <a:t>Your organization can use social media to</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100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Get new volunteers</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Inform volunteers for upcoming activities</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Educate community</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Increase awareness of your organization</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Fundraising</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Partner with other organizations</a:t>
            </a:r>
            <a:endParaRPr b="0" i="0" sz="1750" u="none" cap="none" strike="noStrike">
              <a:solidFill>
                <a:schemeClr val="dk1"/>
              </a:solidFill>
              <a:latin typeface="Calibri"/>
              <a:ea typeface="Calibri"/>
              <a:cs typeface="Calibri"/>
              <a:sym typeface="Calibri"/>
            </a:endParaRPr>
          </a:p>
        </p:txBody>
      </p:sp>
      <p:sp>
        <p:nvSpPr>
          <p:cNvPr id="83" name="Shape 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Social media for organizations</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Shape 88"/>
          <p:cNvSpPr txBox="1"/>
          <p:nvPr>
            <p:ph idx="1" type="body"/>
          </p:nvPr>
        </p:nvSpPr>
        <p:spPr>
          <a:xfrm>
            <a:off x="838200" y="1825625"/>
            <a:ext cx="10515600" cy="41181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1000"/>
              </a:spcBef>
              <a:spcAft>
                <a:spcPts val="0"/>
              </a:spcAft>
              <a:buClr>
                <a:schemeClr val="dk1"/>
              </a:buClr>
              <a:buSzPts val="2800"/>
              <a:buFont typeface="Arial"/>
              <a:buNone/>
            </a:pPr>
            <a:r>
              <a:rPr b="1" i="0" lang="en-US" sz="1750" u="none" cap="none" strike="noStrike">
                <a:solidFill>
                  <a:schemeClr val="dk1"/>
                </a:solidFill>
                <a:latin typeface="Calibri"/>
                <a:ea typeface="Calibri"/>
                <a:cs typeface="Calibri"/>
                <a:sym typeface="Calibri"/>
              </a:rPr>
              <a:t>Get new volunteers</a:t>
            </a:r>
            <a:endParaRPr b="1" i="0" sz="175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2800"/>
              <a:buFont typeface="Arial"/>
              <a:buNone/>
            </a:pPr>
            <a:r>
              <a:rPr b="0" i="0" lang="en-US" sz="1750" u="none" cap="none" strike="noStrike">
                <a:solidFill>
                  <a:schemeClr val="dk1"/>
                </a:solidFill>
                <a:latin typeface="Calibri"/>
                <a:ea typeface="Calibri"/>
                <a:cs typeface="Calibri"/>
                <a:sym typeface="Calibri"/>
              </a:rPr>
              <a:t>Identify your target audience</a:t>
            </a:r>
            <a:endParaRPr b="0" i="0" sz="175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2800"/>
              <a:buFont typeface="Arial"/>
              <a:buNone/>
            </a:pPr>
            <a:r>
              <a:rPr b="0" i="0" lang="en-US" sz="1750" u="none" cap="none" strike="noStrike">
                <a:solidFill>
                  <a:schemeClr val="dk1"/>
                </a:solidFill>
                <a:latin typeface="Calibri"/>
                <a:ea typeface="Calibri"/>
                <a:cs typeface="Calibri"/>
                <a:sym typeface="Calibri"/>
              </a:rPr>
              <a:t>Choose the right channels to reach your potential volunteers</a:t>
            </a:r>
            <a:endParaRPr b="0" i="0" sz="175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2800"/>
              <a:buFont typeface="Arial"/>
              <a:buNone/>
            </a:pPr>
            <a:r>
              <a:rPr b="0" i="0" lang="en-US" sz="1750" u="none" cap="none" strike="noStrike">
                <a:solidFill>
                  <a:schemeClr val="dk1"/>
                </a:solidFill>
                <a:latin typeface="Calibri"/>
                <a:ea typeface="Calibri"/>
                <a:cs typeface="Calibri"/>
                <a:sym typeface="Calibri"/>
              </a:rPr>
              <a:t>Create a relevant content</a:t>
            </a:r>
            <a:endParaRPr b="0" i="0" sz="1750" u="none" cap="none" strike="noStrike">
              <a:solidFill>
                <a:schemeClr val="dk1"/>
              </a:solidFill>
              <a:latin typeface="Calibri"/>
              <a:ea typeface="Calibri"/>
              <a:cs typeface="Calibri"/>
              <a:sym typeface="Calibri"/>
            </a:endParaRPr>
          </a:p>
        </p:txBody>
      </p:sp>
      <p:sp>
        <p:nvSpPr>
          <p:cNvPr id="89" name="Shape 8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Social media for organizations</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idx="1" type="body"/>
          </p:nvPr>
        </p:nvSpPr>
        <p:spPr>
          <a:xfrm>
            <a:off x="838200" y="1825625"/>
            <a:ext cx="10515600" cy="41181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1000"/>
              </a:spcBef>
              <a:spcAft>
                <a:spcPts val="0"/>
              </a:spcAft>
              <a:buClr>
                <a:schemeClr val="dk1"/>
              </a:buClr>
              <a:buSzPts val="2800"/>
              <a:buFont typeface="Arial"/>
              <a:buNone/>
            </a:pPr>
            <a:r>
              <a:rPr b="0" i="0" lang="en-US" sz="1750" u="none" cap="none" strike="noStrike">
                <a:solidFill>
                  <a:schemeClr val="dk1"/>
                </a:solidFill>
                <a:latin typeface="Calibri"/>
                <a:ea typeface="Calibri"/>
                <a:cs typeface="Calibri"/>
                <a:sym typeface="Calibri"/>
              </a:rPr>
              <a:t>Setting social media goals is very important for your organization. You have to determine what you want to achieve through social channels, these are some factors that you can plan for.</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100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Increase brand awareness</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Get people to visit your website</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Get new volunteers</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Get donations</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Build a community</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Get better press mentions</a:t>
            </a:r>
            <a:endParaRPr b="0" i="0" sz="1750" u="none" cap="none" strike="noStrike">
              <a:solidFill>
                <a:schemeClr val="dk1"/>
              </a:solidFill>
              <a:latin typeface="Calibri"/>
              <a:ea typeface="Calibri"/>
              <a:cs typeface="Calibri"/>
              <a:sym typeface="Calibri"/>
            </a:endParaRPr>
          </a:p>
        </p:txBody>
      </p:sp>
      <p:sp>
        <p:nvSpPr>
          <p:cNvPr id="95" name="Shape 9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Creating a Social Media Strategy</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idx="1" type="body"/>
          </p:nvPr>
        </p:nvSpPr>
        <p:spPr>
          <a:xfrm>
            <a:off x="838200" y="1825625"/>
            <a:ext cx="10515600" cy="4118100"/>
          </a:xfrm>
          <a:prstGeom prst="rect">
            <a:avLst/>
          </a:prstGeom>
          <a:noFill/>
          <a:ln>
            <a:noFill/>
          </a:ln>
        </p:spPr>
        <p:txBody>
          <a:bodyPr anchorCtr="0" anchor="t" bIns="45700" lIns="91425" spcFirstLastPara="1" rIns="91425" wrap="square" tIns="45700">
            <a:noAutofit/>
          </a:bodyPr>
          <a:lstStyle/>
          <a:p>
            <a:pPr indent="-339725" lvl="0" marL="457200" marR="0" rtl="0" algn="l">
              <a:lnSpc>
                <a:spcPct val="70000"/>
              </a:lnSpc>
              <a:spcBef>
                <a:spcPts val="100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Why do you want people to read your content?</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Who is your audience?</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How does your audience consume content?</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Define your timeframe</a:t>
            </a:r>
            <a:endParaRPr b="0" i="0" sz="1750" u="none" cap="none" strike="noStrike">
              <a:solidFill>
                <a:schemeClr val="dk1"/>
              </a:solidFill>
              <a:latin typeface="Calibri"/>
              <a:ea typeface="Calibri"/>
              <a:cs typeface="Calibri"/>
              <a:sym typeface="Calibri"/>
            </a:endParaRPr>
          </a:p>
        </p:txBody>
      </p:sp>
      <p:sp>
        <p:nvSpPr>
          <p:cNvPr id="101" name="Shape 10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Planning content distribution</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idx="1" type="body"/>
          </p:nvPr>
        </p:nvSpPr>
        <p:spPr>
          <a:xfrm>
            <a:off x="838200" y="1825625"/>
            <a:ext cx="10515600" cy="41181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1000"/>
              </a:spcBef>
              <a:spcAft>
                <a:spcPts val="0"/>
              </a:spcAft>
              <a:buClr>
                <a:schemeClr val="dk1"/>
              </a:buClr>
              <a:buSzPts val="2800"/>
              <a:buFont typeface="Arial"/>
              <a:buNone/>
            </a:pPr>
            <a:r>
              <a:rPr b="0" i="0" lang="en-US" sz="1750" u="none" cap="none" strike="noStrike">
                <a:solidFill>
                  <a:schemeClr val="dk1"/>
                </a:solidFill>
                <a:latin typeface="Calibri"/>
                <a:ea typeface="Calibri"/>
                <a:cs typeface="Calibri"/>
                <a:sym typeface="Calibri"/>
              </a:rPr>
              <a:t>What you should be looking for in Page Insights?</a:t>
            </a:r>
            <a:endParaRPr b="0" i="0" sz="175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2800"/>
              <a:buFont typeface="Arial"/>
              <a:buNone/>
            </a:pPr>
            <a:r>
              <a:rPr b="0" i="0" lang="en-US" sz="1750" u="none" cap="none" strike="noStrike">
                <a:solidFill>
                  <a:schemeClr val="dk1"/>
                </a:solidFill>
                <a:latin typeface="Calibri"/>
                <a:ea typeface="Calibri"/>
                <a:cs typeface="Calibri"/>
                <a:sym typeface="Calibri"/>
              </a:rPr>
              <a:t>Facebook’s page insights tool allows you to easily track the performance of your organizations Page. </a:t>
            </a:r>
            <a:endParaRPr b="0" i="0" sz="175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2800"/>
              <a:buFont typeface="Arial"/>
              <a:buNone/>
            </a:pPr>
            <a:r>
              <a:rPr b="0" i="0" lang="en-US" sz="1750" u="none" cap="none" strike="noStrike">
                <a:solidFill>
                  <a:schemeClr val="dk1"/>
                </a:solidFill>
                <a:latin typeface="Calibri"/>
                <a:ea typeface="Calibri"/>
                <a:cs typeface="Calibri"/>
                <a:sym typeface="Calibri"/>
              </a:rPr>
              <a:t>You can measure likes, engagement, reach, and demographics</a:t>
            </a:r>
            <a:endParaRPr b="0" i="0" sz="175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2800"/>
              <a:buFont typeface="Arial"/>
              <a:buNone/>
            </a:pPr>
            <a:r>
              <a:rPr b="0" i="0" lang="en-US" sz="1750" u="none" cap="none" strike="noStrike">
                <a:solidFill>
                  <a:schemeClr val="dk1"/>
                </a:solidFill>
                <a:latin typeface="Calibri"/>
                <a:ea typeface="Calibri"/>
                <a:cs typeface="Calibri"/>
                <a:sym typeface="Calibri"/>
              </a:rPr>
              <a:t>Facebook Insights gives you a clear picture of where your social strategy stands. Providing clarity and perspective, Facebook Insights is like a good set of windshield wipers to help you navigate your social media plan.</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100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Likes</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Reach</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Page Views</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Posts</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People</a:t>
            </a:r>
            <a:endParaRPr b="0" i="0" sz="1750" u="none" cap="none" strike="noStrike">
              <a:solidFill>
                <a:schemeClr val="dk1"/>
              </a:solidFill>
              <a:latin typeface="Calibri"/>
              <a:ea typeface="Calibri"/>
              <a:cs typeface="Calibri"/>
              <a:sym typeface="Calibri"/>
            </a:endParaRPr>
          </a:p>
          <a:p>
            <a:pPr indent="-339725" lvl="0" marL="457200" marR="0" rtl="0" algn="l">
              <a:lnSpc>
                <a:spcPct val="70000"/>
              </a:lnSpc>
              <a:spcBef>
                <a:spcPts val="0"/>
              </a:spcBef>
              <a:spcAft>
                <a:spcPts val="0"/>
              </a:spcAft>
              <a:buClr>
                <a:schemeClr val="dk1"/>
              </a:buClr>
              <a:buSzPts val="1750"/>
              <a:buFont typeface="Arial"/>
              <a:buChar char="•"/>
            </a:pPr>
            <a:r>
              <a:rPr b="0" i="0" lang="en-US" sz="1750" u="none" cap="none" strike="noStrike">
                <a:solidFill>
                  <a:schemeClr val="dk1"/>
                </a:solidFill>
                <a:latin typeface="Calibri"/>
                <a:ea typeface="Calibri"/>
                <a:cs typeface="Calibri"/>
                <a:sym typeface="Calibri"/>
              </a:rPr>
              <a:t>Messages</a:t>
            </a:r>
            <a:endParaRPr b="0" i="0" sz="1750" u="none" cap="none" strike="noStrike">
              <a:solidFill>
                <a:schemeClr val="dk1"/>
              </a:solidFill>
              <a:latin typeface="Calibri"/>
              <a:ea typeface="Calibri"/>
              <a:cs typeface="Calibri"/>
              <a:sym typeface="Calibri"/>
            </a:endParaRPr>
          </a:p>
        </p:txBody>
      </p:sp>
      <p:sp>
        <p:nvSpPr>
          <p:cNvPr id="107" name="Shape 10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Facebook Page Insights</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