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0" r:id="rId3"/>
    <p:sldId id="267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292" r:id="rId12"/>
    <p:sldId id="301" r:id="rId13"/>
    <p:sldId id="302" r:id="rId14"/>
    <p:sldId id="30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CD400B-9A45-445F-8660-2EC945BE273A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C0EFCF-D24D-4B1F-852C-C8BD7B9253AF}">
      <dgm:prSet phldrT="[Text]"/>
      <dgm:spPr/>
      <dgm:t>
        <a:bodyPr/>
        <a:lstStyle/>
        <a:p>
          <a:r>
            <a:rPr lang="mk-MK" dirty="0" smtClean="0">
              <a:solidFill>
                <a:schemeClr val="bg1"/>
              </a:solidFill>
            </a:rPr>
            <a:t>Имај ја на ум целната група</a:t>
          </a:r>
          <a:endParaRPr lang="en-US" dirty="0">
            <a:solidFill>
              <a:schemeClr val="bg1"/>
            </a:solidFill>
          </a:endParaRPr>
        </a:p>
      </dgm:t>
    </dgm:pt>
    <dgm:pt modelId="{9AD78B08-6E57-4894-9E95-BAA715DE8448}" type="parTrans" cxnId="{F7DB81EB-1D07-4AFC-AF5B-3F1A0ED2D46B}">
      <dgm:prSet/>
      <dgm:spPr/>
      <dgm:t>
        <a:bodyPr/>
        <a:lstStyle/>
        <a:p>
          <a:endParaRPr lang="en-US"/>
        </a:p>
      </dgm:t>
    </dgm:pt>
    <dgm:pt modelId="{19913073-4F31-4445-96BB-001DC6AE7F04}" type="sibTrans" cxnId="{F7DB81EB-1D07-4AFC-AF5B-3F1A0ED2D46B}">
      <dgm:prSet/>
      <dgm:spPr/>
      <dgm:t>
        <a:bodyPr/>
        <a:lstStyle/>
        <a:p>
          <a:endParaRPr lang="en-US"/>
        </a:p>
      </dgm:t>
    </dgm:pt>
    <dgm:pt modelId="{500E7F80-1F20-41D4-B29C-42B8D53B5234}">
      <dgm:prSet phldrT="[Text]"/>
      <dgm:spPr/>
      <dgm:t>
        <a:bodyPr/>
        <a:lstStyle/>
        <a:p>
          <a:r>
            <a:rPr lang="mk-MK" dirty="0" smtClean="0">
              <a:solidFill>
                <a:schemeClr val="bg1"/>
              </a:solidFill>
            </a:rPr>
            <a:t>Разбирлив јазик</a:t>
          </a:r>
          <a:endParaRPr lang="en-US" dirty="0">
            <a:solidFill>
              <a:schemeClr val="bg1"/>
            </a:solidFill>
          </a:endParaRPr>
        </a:p>
      </dgm:t>
    </dgm:pt>
    <dgm:pt modelId="{2A16177A-444D-4603-9A33-CB2A769CB39C}" type="parTrans" cxnId="{B174C85E-6AA3-4E59-B35B-219E79517332}">
      <dgm:prSet/>
      <dgm:spPr/>
      <dgm:t>
        <a:bodyPr/>
        <a:lstStyle/>
        <a:p>
          <a:endParaRPr lang="en-US"/>
        </a:p>
      </dgm:t>
    </dgm:pt>
    <dgm:pt modelId="{983D23C1-57C6-41DB-8EE2-DE8DA5B12D31}" type="sibTrans" cxnId="{B174C85E-6AA3-4E59-B35B-219E79517332}">
      <dgm:prSet/>
      <dgm:spPr/>
      <dgm:t>
        <a:bodyPr/>
        <a:lstStyle/>
        <a:p>
          <a:endParaRPr lang="en-US"/>
        </a:p>
      </dgm:t>
    </dgm:pt>
    <dgm:pt modelId="{608ACF2C-AA26-4E64-ABF5-A0D592B51438}">
      <dgm:prSet phldrT="[Text]"/>
      <dgm:spPr/>
      <dgm:t>
        <a:bodyPr/>
        <a:lstStyle/>
        <a:p>
          <a:r>
            <a:rPr lang="mk-MK" dirty="0" smtClean="0">
              <a:solidFill>
                <a:schemeClr val="bg1"/>
              </a:solidFill>
            </a:rPr>
            <a:t>Употреба на жаргон</a:t>
          </a:r>
          <a:endParaRPr lang="en-US" dirty="0">
            <a:solidFill>
              <a:schemeClr val="bg1"/>
            </a:solidFill>
          </a:endParaRPr>
        </a:p>
      </dgm:t>
    </dgm:pt>
    <dgm:pt modelId="{5509A82C-A2BA-4A3A-8E55-225D7B50EBE8}" type="parTrans" cxnId="{CF90E80A-2263-41F2-BEC0-C62DD039E1BE}">
      <dgm:prSet/>
      <dgm:spPr/>
      <dgm:t>
        <a:bodyPr/>
        <a:lstStyle/>
        <a:p>
          <a:endParaRPr lang="en-US"/>
        </a:p>
      </dgm:t>
    </dgm:pt>
    <dgm:pt modelId="{04BAE102-2153-42D2-9676-C4922207C3ED}" type="sibTrans" cxnId="{CF90E80A-2263-41F2-BEC0-C62DD039E1BE}">
      <dgm:prSet/>
      <dgm:spPr/>
      <dgm:t>
        <a:bodyPr/>
        <a:lstStyle/>
        <a:p>
          <a:endParaRPr lang="en-US"/>
        </a:p>
      </dgm:t>
    </dgm:pt>
    <dgm:pt modelId="{777C8FEA-3A1E-4620-AF27-BA710805DEB8}" type="pres">
      <dgm:prSet presAssocID="{78CD400B-9A45-445F-8660-2EC945BE273A}" presName="Name0" presStyleCnt="0">
        <dgm:presLayoutVars>
          <dgm:dir/>
          <dgm:resizeHandles val="exact"/>
        </dgm:presLayoutVars>
      </dgm:prSet>
      <dgm:spPr/>
    </dgm:pt>
    <dgm:pt modelId="{7C2CF525-B549-42CF-BA27-BA88F483DCBC}" type="pres">
      <dgm:prSet presAssocID="{A0C0EFCF-D24D-4B1F-852C-C8BD7B9253AF}" presName="compNode" presStyleCnt="0"/>
      <dgm:spPr/>
    </dgm:pt>
    <dgm:pt modelId="{EAA19D80-F15E-4F68-ABE9-34B8562E3F93}" type="pres">
      <dgm:prSet presAssocID="{A0C0EFCF-D24D-4B1F-852C-C8BD7B9253AF}" presName="pictRect" presStyleLbl="node1" presStyleIdx="0" presStyleCnt="3" custLinFactNeighborX="-83" custLinFactNeighborY="-950"/>
      <dgm:spPr/>
    </dgm:pt>
    <dgm:pt modelId="{6F61AC2A-7E78-459B-9B89-BC5F4B64CAD5}" type="pres">
      <dgm:prSet presAssocID="{A0C0EFCF-D24D-4B1F-852C-C8BD7B9253AF}" presName="textRect" presStyleLbl="revTx" presStyleIdx="0" presStyleCnt="3" custLinFactY="-43859" custLinFactNeighborX="-8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BFB9C-699F-42D8-8A6E-0E29532C2026}" type="pres">
      <dgm:prSet presAssocID="{19913073-4F31-4445-96BB-001DC6AE7F04}" presName="sibTrans" presStyleLbl="sibTrans2D1" presStyleIdx="0" presStyleCnt="0"/>
      <dgm:spPr/>
    </dgm:pt>
    <dgm:pt modelId="{57E2483A-EAA5-4BB0-9440-4299087CCAC4}" type="pres">
      <dgm:prSet presAssocID="{500E7F80-1F20-41D4-B29C-42B8D53B5234}" presName="compNode" presStyleCnt="0"/>
      <dgm:spPr/>
    </dgm:pt>
    <dgm:pt modelId="{A3D11503-6A10-440C-A79F-EA11F2D91A7C}" type="pres">
      <dgm:prSet presAssocID="{500E7F80-1F20-41D4-B29C-42B8D53B5234}" presName="pictRect" presStyleLbl="node1" presStyleIdx="1" presStyleCnt="3"/>
      <dgm:spPr/>
    </dgm:pt>
    <dgm:pt modelId="{F847C468-0C14-4E59-BA44-C85CBC9E8B6F}" type="pres">
      <dgm:prSet presAssocID="{500E7F80-1F20-41D4-B29C-42B8D53B5234}" presName="textRect" presStyleLbl="revTx" presStyleIdx="1" presStyleCnt="3" custLinFactY="-35033" custLinFactNeighborX="-13" custLinFactNeighborY="-100000">
        <dgm:presLayoutVars>
          <dgm:bulletEnabled val="1"/>
        </dgm:presLayoutVars>
      </dgm:prSet>
      <dgm:spPr/>
    </dgm:pt>
    <dgm:pt modelId="{CA1C38EA-0E6F-49D8-814D-6746150234C7}" type="pres">
      <dgm:prSet presAssocID="{983D23C1-57C6-41DB-8EE2-DE8DA5B12D31}" presName="sibTrans" presStyleLbl="sibTrans2D1" presStyleIdx="0" presStyleCnt="0"/>
      <dgm:spPr/>
    </dgm:pt>
    <dgm:pt modelId="{D6615C78-517A-4BB1-9E9D-648576645BEF}" type="pres">
      <dgm:prSet presAssocID="{608ACF2C-AA26-4E64-ABF5-A0D592B51438}" presName="compNode" presStyleCnt="0"/>
      <dgm:spPr/>
    </dgm:pt>
    <dgm:pt modelId="{1183B103-628C-4A6A-A4F3-2E7A250726F8}" type="pres">
      <dgm:prSet presAssocID="{608ACF2C-AA26-4E64-ABF5-A0D592B51438}" presName="pictRect" presStyleLbl="node1" presStyleIdx="2" presStyleCnt="3"/>
      <dgm:spPr/>
    </dgm:pt>
    <dgm:pt modelId="{A7723945-DBED-4354-933B-C885197B6D17}" type="pres">
      <dgm:prSet presAssocID="{608ACF2C-AA26-4E64-ABF5-A0D592B51438}" presName="textRect" presStyleLbl="revTx" presStyleIdx="2" presStyleCnt="3" custLinFactY="-38563" custLinFactNeighborX="57" custLinFactNeighborY="-100000">
        <dgm:presLayoutVars>
          <dgm:bulletEnabled val="1"/>
        </dgm:presLayoutVars>
      </dgm:prSet>
      <dgm:spPr/>
    </dgm:pt>
  </dgm:ptLst>
  <dgm:cxnLst>
    <dgm:cxn modelId="{F3FDA10D-BC78-4B8B-B9C6-1AE32D05F604}" type="presOf" srcId="{500E7F80-1F20-41D4-B29C-42B8D53B5234}" destId="{F847C468-0C14-4E59-BA44-C85CBC9E8B6F}" srcOrd="0" destOrd="0" presId="urn:microsoft.com/office/officeart/2005/8/layout/pList1"/>
    <dgm:cxn modelId="{71212B5B-3792-45A5-BC6A-FF0C9917969A}" type="presOf" srcId="{A0C0EFCF-D24D-4B1F-852C-C8BD7B9253AF}" destId="{6F61AC2A-7E78-459B-9B89-BC5F4B64CAD5}" srcOrd="0" destOrd="0" presId="urn:microsoft.com/office/officeart/2005/8/layout/pList1"/>
    <dgm:cxn modelId="{CF90E80A-2263-41F2-BEC0-C62DD039E1BE}" srcId="{78CD400B-9A45-445F-8660-2EC945BE273A}" destId="{608ACF2C-AA26-4E64-ABF5-A0D592B51438}" srcOrd="2" destOrd="0" parTransId="{5509A82C-A2BA-4A3A-8E55-225D7B50EBE8}" sibTransId="{04BAE102-2153-42D2-9676-C4922207C3ED}"/>
    <dgm:cxn modelId="{552F2DD3-AF72-4109-B3DE-CA08315A8237}" type="presOf" srcId="{19913073-4F31-4445-96BB-001DC6AE7F04}" destId="{F8ABFB9C-699F-42D8-8A6E-0E29532C2026}" srcOrd="0" destOrd="0" presId="urn:microsoft.com/office/officeart/2005/8/layout/pList1"/>
    <dgm:cxn modelId="{9AFA1246-A14B-4307-A5E8-042D0A1557C3}" type="presOf" srcId="{608ACF2C-AA26-4E64-ABF5-A0D592B51438}" destId="{A7723945-DBED-4354-933B-C885197B6D17}" srcOrd="0" destOrd="0" presId="urn:microsoft.com/office/officeart/2005/8/layout/pList1"/>
    <dgm:cxn modelId="{74C549B9-96DC-4539-8701-092A0465B9BC}" type="presOf" srcId="{78CD400B-9A45-445F-8660-2EC945BE273A}" destId="{777C8FEA-3A1E-4620-AF27-BA710805DEB8}" srcOrd="0" destOrd="0" presId="urn:microsoft.com/office/officeart/2005/8/layout/pList1"/>
    <dgm:cxn modelId="{B174C85E-6AA3-4E59-B35B-219E79517332}" srcId="{78CD400B-9A45-445F-8660-2EC945BE273A}" destId="{500E7F80-1F20-41D4-B29C-42B8D53B5234}" srcOrd="1" destOrd="0" parTransId="{2A16177A-444D-4603-9A33-CB2A769CB39C}" sibTransId="{983D23C1-57C6-41DB-8EE2-DE8DA5B12D31}"/>
    <dgm:cxn modelId="{12FADE08-700D-45AF-AFC8-8C7638B53A86}" type="presOf" srcId="{983D23C1-57C6-41DB-8EE2-DE8DA5B12D31}" destId="{CA1C38EA-0E6F-49D8-814D-6746150234C7}" srcOrd="0" destOrd="0" presId="urn:microsoft.com/office/officeart/2005/8/layout/pList1"/>
    <dgm:cxn modelId="{F7DB81EB-1D07-4AFC-AF5B-3F1A0ED2D46B}" srcId="{78CD400B-9A45-445F-8660-2EC945BE273A}" destId="{A0C0EFCF-D24D-4B1F-852C-C8BD7B9253AF}" srcOrd="0" destOrd="0" parTransId="{9AD78B08-6E57-4894-9E95-BAA715DE8448}" sibTransId="{19913073-4F31-4445-96BB-001DC6AE7F04}"/>
    <dgm:cxn modelId="{4E5E17AF-20FD-41CD-B17B-8129121466C0}" type="presParOf" srcId="{777C8FEA-3A1E-4620-AF27-BA710805DEB8}" destId="{7C2CF525-B549-42CF-BA27-BA88F483DCBC}" srcOrd="0" destOrd="0" presId="urn:microsoft.com/office/officeart/2005/8/layout/pList1"/>
    <dgm:cxn modelId="{50730E12-3005-4039-9E03-5D2A60394DCA}" type="presParOf" srcId="{7C2CF525-B549-42CF-BA27-BA88F483DCBC}" destId="{EAA19D80-F15E-4F68-ABE9-34B8562E3F93}" srcOrd="0" destOrd="0" presId="urn:microsoft.com/office/officeart/2005/8/layout/pList1"/>
    <dgm:cxn modelId="{3C29DF8A-8954-4539-9011-0CFE4A60F0E7}" type="presParOf" srcId="{7C2CF525-B549-42CF-BA27-BA88F483DCBC}" destId="{6F61AC2A-7E78-459B-9B89-BC5F4B64CAD5}" srcOrd="1" destOrd="0" presId="urn:microsoft.com/office/officeart/2005/8/layout/pList1"/>
    <dgm:cxn modelId="{B030C700-3F69-4378-A3BD-969B3EADE25D}" type="presParOf" srcId="{777C8FEA-3A1E-4620-AF27-BA710805DEB8}" destId="{F8ABFB9C-699F-42D8-8A6E-0E29532C2026}" srcOrd="1" destOrd="0" presId="urn:microsoft.com/office/officeart/2005/8/layout/pList1"/>
    <dgm:cxn modelId="{FF2C3B7A-862D-401C-9F39-89DEF6B97788}" type="presParOf" srcId="{777C8FEA-3A1E-4620-AF27-BA710805DEB8}" destId="{57E2483A-EAA5-4BB0-9440-4299087CCAC4}" srcOrd="2" destOrd="0" presId="urn:microsoft.com/office/officeart/2005/8/layout/pList1"/>
    <dgm:cxn modelId="{35D662DC-B641-42A2-B081-35E2FA48AC78}" type="presParOf" srcId="{57E2483A-EAA5-4BB0-9440-4299087CCAC4}" destId="{A3D11503-6A10-440C-A79F-EA11F2D91A7C}" srcOrd="0" destOrd="0" presId="urn:microsoft.com/office/officeart/2005/8/layout/pList1"/>
    <dgm:cxn modelId="{E55D9AFF-BCCA-4C13-9250-525A57671A1B}" type="presParOf" srcId="{57E2483A-EAA5-4BB0-9440-4299087CCAC4}" destId="{F847C468-0C14-4E59-BA44-C85CBC9E8B6F}" srcOrd="1" destOrd="0" presId="urn:microsoft.com/office/officeart/2005/8/layout/pList1"/>
    <dgm:cxn modelId="{F8DF6E40-FD4F-4C0E-9A1F-57FC795A6A8C}" type="presParOf" srcId="{777C8FEA-3A1E-4620-AF27-BA710805DEB8}" destId="{CA1C38EA-0E6F-49D8-814D-6746150234C7}" srcOrd="3" destOrd="0" presId="urn:microsoft.com/office/officeart/2005/8/layout/pList1"/>
    <dgm:cxn modelId="{5ED0F770-E802-499A-AD2C-CFEAB1EA0779}" type="presParOf" srcId="{777C8FEA-3A1E-4620-AF27-BA710805DEB8}" destId="{D6615C78-517A-4BB1-9E9D-648576645BEF}" srcOrd="4" destOrd="0" presId="urn:microsoft.com/office/officeart/2005/8/layout/pList1"/>
    <dgm:cxn modelId="{052680EF-BA1A-46CA-A0E0-9F731F943D70}" type="presParOf" srcId="{D6615C78-517A-4BB1-9E9D-648576645BEF}" destId="{1183B103-628C-4A6A-A4F3-2E7A250726F8}" srcOrd="0" destOrd="0" presId="urn:microsoft.com/office/officeart/2005/8/layout/pList1"/>
    <dgm:cxn modelId="{6FACE921-E745-4D30-95CC-7C2C3C5AE731}" type="presParOf" srcId="{D6615C78-517A-4BB1-9E9D-648576645BEF}" destId="{A7723945-DBED-4354-933B-C885197B6D17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19D80-F15E-4F68-ABE9-34B8562E3F93}">
      <dsp:nvSpPr>
        <dsp:cNvPr id="0" name=""/>
        <dsp:cNvSpPr/>
      </dsp:nvSpPr>
      <dsp:spPr>
        <a:xfrm>
          <a:off x="0" y="499976"/>
          <a:ext cx="2685219" cy="18501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61AC2A-7E78-459B-9B89-BC5F4B64CAD5}">
      <dsp:nvSpPr>
        <dsp:cNvPr id="0" name=""/>
        <dsp:cNvSpPr/>
      </dsp:nvSpPr>
      <dsp:spPr>
        <a:xfrm>
          <a:off x="0" y="934521"/>
          <a:ext cx="2685219" cy="996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0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700" kern="1200" dirty="0" smtClean="0">
              <a:solidFill>
                <a:schemeClr val="bg1"/>
              </a:solidFill>
            </a:rPr>
            <a:t>Имај ја на ум целната група</a:t>
          </a:r>
          <a:endParaRPr lang="en-US" sz="2700" kern="1200" dirty="0">
            <a:solidFill>
              <a:schemeClr val="bg1"/>
            </a:solidFill>
          </a:endParaRPr>
        </a:p>
      </dsp:txBody>
      <dsp:txXfrm>
        <a:off x="0" y="934521"/>
        <a:ext cx="2685219" cy="996216"/>
      </dsp:txXfrm>
    </dsp:sp>
    <dsp:sp modelId="{A3D11503-6A10-440C-A79F-EA11F2D91A7C}">
      <dsp:nvSpPr>
        <dsp:cNvPr id="0" name=""/>
        <dsp:cNvSpPr/>
      </dsp:nvSpPr>
      <dsp:spPr>
        <a:xfrm>
          <a:off x="2955546" y="517552"/>
          <a:ext cx="2685219" cy="18501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47C468-0C14-4E59-BA44-C85CBC9E8B6F}">
      <dsp:nvSpPr>
        <dsp:cNvPr id="0" name=""/>
        <dsp:cNvSpPr/>
      </dsp:nvSpPr>
      <dsp:spPr>
        <a:xfrm>
          <a:off x="2955197" y="1022447"/>
          <a:ext cx="2685219" cy="996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0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700" kern="1200" dirty="0" smtClean="0">
              <a:solidFill>
                <a:schemeClr val="bg1"/>
              </a:solidFill>
            </a:rPr>
            <a:t>Разбирлив јазик</a:t>
          </a:r>
          <a:endParaRPr lang="en-US" sz="2700" kern="1200" dirty="0">
            <a:solidFill>
              <a:schemeClr val="bg1"/>
            </a:solidFill>
          </a:endParaRPr>
        </a:p>
      </dsp:txBody>
      <dsp:txXfrm>
        <a:off x="2955197" y="1022447"/>
        <a:ext cx="2685219" cy="996216"/>
      </dsp:txXfrm>
    </dsp:sp>
    <dsp:sp modelId="{1183B103-628C-4A6A-A4F3-2E7A250726F8}">
      <dsp:nvSpPr>
        <dsp:cNvPr id="0" name=""/>
        <dsp:cNvSpPr/>
      </dsp:nvSpPr>
      <dsp:spPr>
        <a:xfrm>
          <a:off x="5909400" y="517552"/>
          <a:ext cx="2685219" cy="18501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23945-DBED-4354-933B-C885197B6D17}">
      <dsp:nvSpPr>
        <dsp:cNvPr id="0" name=""/>
        <dsp:cNvSpPr/>
      </dsp:nvSpPr>
      <dsp:spPr>
        <a:xfrm>
          <a:off x="5910930" y="987281"/>
          <a:ext cx="2685219" cy="996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0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700" kern="1200" dirty="0" smtClean="0">
              <a:solidFill>
                <a:schemeClr val="bg1"/>
              </a:solidFill>
            </a:rPr>
            <a:t>Употреба на жаргон</a:t>
          </a:r>
          <a:endParaRPr lang="en-US" sz="2700" kern="1200" dirty="0">
            <a:solidFill>
              <a:schemeClr val="bg1"/>
            </a:solidFill>
          </a:endParaRPr>
        </a:p>
      </dsp:txBody>
      <dsp:txXfrm>
        <a:off x="5910930" y="987281"/>
        <a:ext cx="2685219" cy="996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4AE25-0DD6-47A1-A0CE-172BAC17FA6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259E1-3856-418B-8B9E-D3455E0B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6408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CF4FD-7D88-4F5B-B99C-97CED73D5A16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37254-4239-4EC5-973E-DEB3EBF43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9907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E328-DFEA-4B69-AB81-5DBB24EFEF31}" type="datetime1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3C82-1404-4E53-B24D-67455C77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0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DCCE-54E1-48DD-AD3D-5C2E7BC961D4}" type="datetime1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3C82-1404-4E53-B24D-67455C77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47748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DCCE-54E1-48DD-AD3D-5C2E7BC961D4}" type="datetime1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3C82-1404-4E53-B24D-67455C772F0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7077578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DCCE-54E1-48DD-AD3D-5C2E7BC961D4}" type="datetime1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3C82-1404-4E53-B24D-67455C77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36360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DCCE-54E1-48DD-AD3D-5C2E7BC961D4}" type="datetime1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3C82-1404-4E53-B24D-67455C772F0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6441373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DCCE-54E1-48DD-AD3D-5C2E7BC961D4}" type="datetime1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3C82-1404-4E53-B24D-67455C77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17105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4F87-3ADC-4B73-87D7-0CDE4CE2C07A}" type="datetime1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3C82-1404-4E53-B24D-67455C77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19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B96B-75C0-4995-9A79-7D34ACBE8376}" type="datetime1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3C82-1404-4E53-B24D-67455C77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7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A337-68DB-4118-8620-53B616A9D4C4}" type="datetime1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3C82-1404-4E53-B24D-67455C77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6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E11B-0A16-4124-A7CE-F690979BFFE5}" type="datetime1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3C82-1404-4E53-B24D-67455C77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8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9D78-F639-47BD-B097-AB606D4378A0}" type="datetime1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3C82-1404-4E53-B24D-67455C77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4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8E27-D818-4E3F-B2FB-BE0441BFF9BF}" type="datetime1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3C82-1404-4E53-B24D-67455C77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1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62B3-3650-47AF-8EB3-7BC7FF1D8D58}" type="datetime1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3C82-1404-4E53-B24D-67455C77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8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8DC0-F795-49DC-B36D-B59B8E904AEC}" type="datetime1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3C82-1404-4E53-B24D-67455C77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64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2E0-ACA2-4A60-85A3-8EAAA30EE2F0}" type="datetime1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3C82-1404-4E53-B24D-67455C77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7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11EB-7396-4991-A16C-25C3A2220573}" type="datetime1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3C82-1404-4E53-B24D-67455C77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7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DDCCE-54E1-48DD-AD3D-5C2E7BC961D4}" type="datetime1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12E3C82-1404-4E53-B24D-67455C77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1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208" y="3396928"/>
            <a:ext cx="7766936" cy="1839314"/>
          </a:xfrm>
        </p:spPr>
        <p:txBody>
          <a:bodyPr/>
          <a:lstStyle/>
          <a:p>
            <a:r>
              <a:rPr lang="mk-MK" dirty="0" smtClean="0"/>
              <a:t>Стратешка комуникација </a:t>
            </a:r>
            <a:br>
              <a:rPr lang="mk-MK" dirty="0" smtClean="0"/>
            </a:br>
            <a:r>
              <a:rPr lang="mk-MK" sz="4000" dirty="0" smtClean="0"/>
              <a:t>Начини на комуникација со целните групи и стратешко користење на регистар</a:t>
            </a:r>
            <a:endParaRPr lang="en-US" sz="4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476" y="332509"/>
            <a:ext cx="2665527" cy="5230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551230"/>
            <a:ext cx="10058400" cy="117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047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Општи совети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30" y="6455942"/>
            <a:ext cx="1884361" cy="36979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77335" y="1766641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Размислувајте </a:t>
            </a:r>
            <a:r>
              <a:rPr lang="sq-AL" dirty="0" smtClean="0"/>
              <a:t>mobile first – </a:t>
            </a:r>
            <a:r>
              <a:rPr lang="mk-MK" dirty="0" smtClean="0"/>
              <a:t>најголем дел од посетите на вашите социјални медиуми и веб страници доаѓаат од мобилните </a:t>
            </a:r>
            <a:endParaRPr lang="sq-AL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77334" y="2577490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Експериментирајте со содржина, еден тип на содржини ќе го </a:t>
            </a:r>
            <a:r>
              <a:rPr lang="sq-AL" dirty="0" smtClean="0"/>
              <a:t>o</a:t>
            </a:r>
            <a:r>
              <a:rPr lang="mk-MK" dirty="0" smtClean="0"/>
              <a:t>граничи опсегот на вашите објави</a:t>
            </a:r>
            <a:endParaRPr lang="sq-AL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77334" y="4996559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Ангажирајте се со заедницата – користете го јазикот на мрежата и јазикот на заедницата којашто е дел од вашите профили и страници</a:t>
            </a:r>
            <a:endParaRPr lang="sq-AL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77334" y="3410643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Различни содржини за различни медиуми – не правете еден тип на содржина на секој медиум</a:t>
            </a:r>
            <a:endParaRPr lang="sq-AL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77334" y="4203601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q-AL" dirty="0" smtClean="0"/>
              <a:t>Ta</a:t>
            </a:r>
            <a:r>
              <a:rPr lang="mk-MK" dirty="0" smtClean="0"/>
              <a:t>гнувајте(прозивувајте) личности/институции кои се засегнати со содржината која ја постирате </a:t>
            </a:r>
            <a:endParaRPr lang="sq-AL" dirty="0" smtClean="0"/>
          </a:p>
        </p:txBody>
      </p:sp>
    </p:spTree>
    <p:extLst>
      <p:ext uri="{BB962C8B-B14F-4D97-AF65-F5344CB8AC3E}">
        <p14:creationId xmlns:p14="http://schemas.microsoft.com/office/powerpoint/2010/main" val="104489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431" y="2725197"/>
            <a:ext cx="7766936" cy="1646302"/>
          </a:xfrm>
        </p:spPr>
        <p:txBody>
          <a:bodyPr/>
          <a:lstStyle/>
          <a:p>
            <a:r>
              <a:rPr lang="mk-MK" dirty="0" smtClean="0"/>
              <a:t>Добри практики за создавање и користење на свои и  туѓи содржини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476" y="332509"/>
            <a:ext cx="2665527" cy="5230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551230"/>
            <a:ext cx="10058400" cy="117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624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Создавање на сопствени содржини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30" y="6455942"/>
            <a:ext cx="1884361" cy="36979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982133" y="2200202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Користете фотографии и видеа од висок квалитет, доколку возможно</a:t>
            </a:r>
            <a:endParaRPr lang="sq-AL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82132" y="3011051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Ko</a:t>
            </a:r>
            <a:r>
              <a:rPr lang="mk-MK" dirty="0" smtClean="0"/>
              <a:t>ристете оригинален текст во секој опис на текстовите на социјалните медиуми – НЕ ПРЕКОПИРАЈТЕ</a:t>
            </a:r>
            <a:endParaRPr lang="sq-AL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82131" y="4693498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Решерување е добра пракса, но не на сопствента содржина</a:t>
            </a:r>
            <a:endParaRPr lang="sq-AL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82132" y="3901361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Доколку се постираат линкови, тагнувајте ги соодветните личности/институции/компании со цел содржината да упати кон одговорните</a:t>
            </a:r>
            <a:endParaRPr lang="sq-AL" dirty="0" smtClean="0"/>
          </a:p>
        </p:txBody>
      </p:sp>
    </p:spTree>
    <p:extLst>
      <p:ext uri="{BB962C8B-B14F-4D97-AF65-F5344CB8AC3E}">
        <p14:creationId xmlns:p14="http://schemas.microsoft.com/office/powerpoint/2010/main" val="3807536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Користење на туѓи содржини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30" y="6455942"/>
            <a:ext cx="1884361" cy="36979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982133" y="2200202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q-AL" dirty="0" smtClean="0"/>
              <a:t>K</a:t>
            </a:r>
            <a:r>
              <a:rPr lang="en-US" dirty="0" smtClean="0"/>
              <a:t>o</a:t>
            </a:r>
            <a:r>
              <a:rPr lang="mk-MK" dirty="0" smtClean="0"/>
              <a:t>ристете содржини со </a:t>
            </a:r>
            <a:r>
              <a:rPr lang="sq-AL" dirty="0" smtClean="0"/>
              <a:t>Creative Common Licenese </a:t>
            </a:r>
            <a:r>
              <a:rPr lang="en-US" dirty="0" smtClean="0"/>
              <a:t>(</a:t>
            </a:r>
            <a:r>
              <a:rPr lang="en-US" dirty="0">
                <a:hlinkClick r:id="rId3"/>
              </a:rPr>
              <a:t>https://creativecommons.org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 </a:t>
            </a:r>
            <a:endParaRPr lang="sq-AL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82132" y="3011051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Неовластено користење на туѓа, на пример фотографии со</a:t>
            </a:r>
            <a:r>
              <a:rPr lang="sq-AL" dirty="0" smtClean="0"/>
              <a:t> watermark </a:t>
            </a:r>
            <a:r>
              <a:rPr lang="mk-MK" dirty="0" smtClean="0"/>
              <a:t>значително ќе ви го намали опсегот на содржината  </a:t>
            </a:r>
            <a:endParaRPr lang="sq-AL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82132" y="3901361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Доколку користете туѓа содржина којашто е веќе постирана, тагнувајте </a:t>
            </a:r>
            <a:r>
              <a:rPr lang="mk-MK" smtClean="0"/>
              <a:t>ги авторите, со нивна претходна дозвола секако</a:t>
            </a:r>
            <a:endParaRPr lang="sq-AL" dirty="0" smtClean="0"/>
          </a:p>
        </p:txBody>
      </p:sp>
    </p:spTree>
    <p:extLst>
      <p:ext uri="{BB962C8B-B14F-4D97-AF65-F5344CB8AC3E}">
        <p14:creationId xmlns:p14="http://schemas.microsoft.com/office/powerpoint/2010/main" val="1535659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Употреба на регистар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54898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87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431" y="2725197"/>
            <a:ext cx="7766936" cy="1646302"/>
          </a:xfrm>
        </p:spPr>
        <p:txBody>
          <a:bodyPr/>
          <a:lstStyle/>
          <a:p>
            <a:r>
              <a:rPr lang="mk-MK" dirty="0" smtClean="0"/>
              <a:t>Конкретни мрежи и како функционираат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476" y="332509"/>
            <a:ext cx="2665527" cy="5230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551230"/>
            <a:ext cx="10058400" cy="117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19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Користење на</a:t>
            </a:r>
            <a:r>
              <a:rPr lang="en-US" dirty="0" smtClean="0"/>
              <a:t> </a:t>
            </a:r>
            <a:r>
              <a:rPr lang="sq-AL" dirty="0" smtClean="0"/>
              <a:t>Facebook</a:t>
            </a:r>
            <a:r>
              <a:rPr lang="mk-MK" dirty="0" smtClean="0"/>
              <a:t>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82132" y="4680524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Интерактивен медиум кој има можност за развивање на дискусии и ставови – бара присутност</a:t>
            </a:r>
            <a:endParaRPr lang="sq-AL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30" y="6455942"/>
            <a:ext cx="1884361" cy="36979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982133" y="2200202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</a:t>
            </a:r>
            <a:r>
              <a:rPr lang="mk-MK" dirty="0" smtClean="0"/>
              <a:t>диум кој „трпи“ најмногу типови на содржина – видео, аудио, слики, колажи, дури и подолг текст</a:t>
            </a:r>
            <a:endParaRPr lang="sq-AL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82132" y="2976176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Најмногу корисници од сите мрежи – иако во опаѓање за сметка на раст на </a:t>
            </a:r>
            <a:r>
              <a:rPr lang="en-US" dirty="0" smtClean="0"/>
              <a:t>Instagram</a:t>
            </a:r>
            <a:r>
              <a:rPr lang="mk-MK" dirty="0" smtClean="0"/>
              <a:t> </a:t>
            </a:r>
            <a:endParaRPr lang="sq-AL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82132" y="3828350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Најсоодветно за таргетирање на поширока публика во која ќе може да опфатиме повеќе целни групи </a:t>
            </a:r>
            <a:endParaRPr lang="sq-AL" dirty="0" smtClean="0"/>
          </a:p>
        </p:txBody>
      </p:sp>
    </p:spTree>
    <p:extLst>
      <p:ext uri="{BB962C8B-B14F-4D97-AF65-F5344CB8AC3E}">
        <p14:creationId xmlns:p14="http://schemas.microsoft.com/office/powerpoint/2010/main" val="2264280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Користење на</a:t>
            </a:r>
            <a:r>
              <a:rPr lang="en-US" dirty="0" smtClean="0"/>
              <a:t> </a:t>
            </a:r>
            <a:r>
              <a:rPr lang="mk-MK" dirty="0" smtClean="0"/>
              <a:t>Т</a:t>
            </a:r>
            <a:r>
              <a:rPr lang="sq-AL" dirty="0" smtClean="0"/>
              <a:t>witter </a:t>
            </a:r>
            <a:r>
              <a:rPr lang="mk-MK" dirty="0" smtClean="0"/>
              <a:t>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82132" y="3752150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Публиката е најголем дел од 16-34 години, но често „социјално освестена“, аспект на којшто мора да се обрне внимание</a:t>
            </a:r>
            <a:endParaRPr lang="sq-AL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30" y="6455942"/>
            <a:ext cx="1884361" cy="36979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982133" y="2200202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Брз, јасен и концизен медиум – нашите содржини и текстови треба да бидат кратки и јасни</a:t>
            </a:r>
            <a:endParaRPr lang="sq-AL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82132" y="2976176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Мрежа во изумирање, но сепак </a:t>
            </a:r>
            <a:r>
              <a:rPr lang="en-US" dirty="0" smtClean="0"/>
              <a:t>o</a:t>
            </a:r>
            <a:r>
              <a:rPr lang="mk-MK" dirty="0" smtClean="0"/>
              <a:t>дреден број од корисниците се активни, особено во делот на активизам, технологија, спорт и политика </a:t>
            </a:r>
            <a:endParaRPr lang="sq-AL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82131" y="4633470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q-AL" dirty="0" smtClean="0"/>
              <a:t>A</a:t>
            </a:r>
            <a:r>
              <a:rPr lang="mk-MK" dirty="0" smtClean="0"/>
              <a:t>нгажман со заедницата на </a:t>
            </a:r>
            <a:r>
              <a:rPr lang="sq-AL" smtClean="0"/>
              <a:t>Twitter</a:t>
            </a:r>
            <a:r>
              <a:rPr lang="mk-MK" smtClean="0"/>
              <a:t> </a:t>
            </a:r>
            <a:r>
              <a:rPr lang="mk-MK" dirty="0" smtClean="0"/>
              <a:t>– присутност и одговарање се задолжителни, заедницата на овој медиум е најангажирана – често се формираат во групи(табори) на истомисленици</a:t>
            </a:r>
            <a:endParaRPr lang="sq-AL" dirty="0" smtClean="0"/>
          </a:p>
        </p:txBody>
      </p:sp>
    </p:spTree>
    <p:extLst>
      <p:ext uri="{BB962C8B-B14F-4D97-AF65-F5344CB8AC3E}">
        <p14:creationId xmlns:p14="http://schemas.microsoft.com/office/powerpoint/2010/main" val="201910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Користење на</a:t>
            </a:r>
            <a:r>
              <a:rPr lang="en-US" dirty="0" smtClean="0"/>
              <a:t> </a:t>
            </a:r>
            <a:r>
              <a:rPr lang="sq-AL" dirty="0" smtClean="0"/>
              <a:t>Instagram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30" y="6455942"/>
            <a:ext cx="1884361" cy="36979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982133" y="2200202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Највизуелен медиум – мора да се користи</a:t>
            </a:r>
            <a:r>
              <a:rPr lang="sq-AL" dirty="0" smtClean="0"/>
              <a:t> </a:t>
            </a:r>
            <a:r>
              <a:rPr lang="mk-MK" dirty="0" smtClean="0"/>
              <a:t>квалитетна визуелна содржина </a:t>
            </a:r>
            <a:endParaRPr lang="sq-AL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82133" y="3847479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Публиката е значително помлада, и самиот медиум не дозволува долго задржување на една содржина – самите формати на мрежата се такви </a:t>
            </a:r>
            <a:endParaRPr lang="sq-AL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82132" y="3036630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Содржините мора да бидат визуелно издржани, во море на содржина, нашата </a:t>
            </a:r>
            <a:r>
              <a:rPr lang="sq-AL" dirty="0" smtClean="0"/>
              <a:t>Instagram</a:t>
            </a:r>
            <a:r>
              <a:rPr lang="mk-MK" dirty="0" smtClean="0"/>
              <a:t> содржина мора да има </a:t>
            </a:r>
            <a:r>
              <a:rPr lang="sq-AL" dirty="0" smtClean="0"/>
              <a:t>attention grabing </a:t>
            </a:r>
            <a:r>
              <a:rPr lang="mk-MK" dirty="0" smtClean="0"/>
              <a:t>апсект</a:t>
            </a:r>
            <a:endParaRPr lang="sq-AL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82131" y="4746286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Заедницата е активна, но не е место за развивање на големи и долги дебати, визуелното ја има предноста овде</a:t>
            </a:r>
            <a:endParaRPr lang="sq-AL" dirty="0" smtClean="0"/>
          </a:p>
        </p:txBody>
      </p:sp>
    </p:spTree>
    <p:extLst>
      <p:ext uri="{BB962C8B-B14F-4D97-AF65-F5344CB8AC3E}">
        <p14:creationId xmlns:p14="http://schemas.microsoft.com/office/powerpoint/2010/main" val="4184084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431" y="2725197"/>
            <a:ext cx="7766936" cy="1646302"/>
          </a:xfrm>
        </p:spPr>
        <p:txBody>
          <a:bodyPr/>
          <a:lstStyle/>
          <a:p>
            <a:r>
              <a:rPr lang="mk-MK" dirty="0" smtClean="0"/>
              <a:t>Конкретни мрежи</a:t>
            </a:r>
            <a:r>
              <a:rPr lang="sq-AL" dirty="0" smtClean="0"/>
              <a:t>(tips and tricks)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476" y="332509"/>
            <a:ext cx="2665527" cy="5230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551230"/>
            <a:ext cx="10058400" cy="117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545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Користење на</a:t>
            </a:r>
            <a:r>
              <a:rPr lang="en-US" dirty="0" smtClean="0"/>
              <a:t> </a:t>
            </a:r>
            <a:r>
              <a:rPr lang="sq-AL" dirty="0" smtClean="0"/>
              <a:t>Facebook</a:t>
            </a:r>
            <a:r>
              <a:rPr lang="mk-MK" dirty="0" smtClean="0"/>
              <a:t>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82132" y="3381600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q-AL" dirty="0" smtClean="0"/>
              <a:t>O</a:t>
            </a:r>
            <a:r>
              <a:rPr lang="mk-MK" dirty="0" smtClean="0"/>
              <a:t>дговарање на коментари – развивање дискусии го покачува опсегот на вашите објави </a:t>
            </a:r>
            <a:endParaRPr lang="sq-AL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30" y="6455942"/>
            <a:ext cx="1884361" cy="36979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982133" y="2200202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Најпогодно време за објавување – после 11 часот во работни денови, после 13 за викенди – иако може да ја аналзирате активноста на ВАШАТА страница за најоптимални резултати</a:t>
            </a:r>
            <a:endParaRPr lang="sq-AL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82132" y="5259391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3 до 5 пати неделно е доволно да се постира</a:t>
            </a:r>
            <a:endParaRPr lang="sq-AL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82132" y="4307627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Експериментирајте со содржина, еден тип на содржини ќе го </a:t>
            </a:r>
            <a:r>
              <a:rPr lang="sq-AL" dirty="0" smtClean="0"/>
              <a:t>o</a:t>
            </a:r>
            <a:r>
              <a:rPr lang="mk-MK" dirty="0" smtClean="0"/>
              <a:t>граничи опсегот на вашите објави</a:t>
            </a:r>
            <a:endParaRPr lang="sq-AL" dirty="0" smtClean="0"/>
          </a:p>
        </p:txBody>
      </p:sp>
    </p:spTree>
    <p:extLst>
      <p:ext uri="{BB962C8B-B14F-4D97-AF65-F5344CB8AC3E}">
        <p14:creationId xmlns:p14="http://schemas.microsoft.com/office/powerpoint/2010/main" val="3533441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Користење на</a:t>
            </a:r>
            <a:r>
              <a:rPr lang="en-US" dirty="0" smtClean="0"/>
              <a:t> </a:t>
            </a:r>
            <a:r>
              <a:rPr lang="sq-AL" dirty="0" smtClean="0"/>
              <a:t>Twitter </a:t>
            </a:r>
            <a:r>
              <a:rPr lang="mk-MK" dirty="0" smtClean="0"/>
              <a:t>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82132" y="3381600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q-AL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30" y="6455942"/>
            <a:ext cx="1884361" cy="36979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982133" y="2200202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Користете соодветни </a:t>
            </a:r>
            <a:r>
              <a:rPr lang="sq-AL" dirty="0" smtClean="0"/>
              <a:t>hashtags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82132" y="4377724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q-AL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82131" y="4192449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Одличен медиум за користење на визуелизациите како медиум</a:t>
            </a:r>
            <a:endParaRPr lang="sq-AL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82131" y="2995345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</a:t>
            </a:r>
            <a:r>
              <a:rPr lang="mk-MK" dirty="0" smtClean="0"/>
              <a:t>легувајте во дискусии со членови – не само на вашата страница/содржина, туку и на содржини коишто имаат врска со вас или нешто во кое може да придонесете со вашето знаење или профсионално миље</a:t>
            </a:r>
            <a:endParaRPr lang="sq-AL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82131" y="4961034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Може да се користи секој ден, доколку возможно</a:t>
            </a:r>
            <a:endParaRPr lang="sq-AL" dirty="0" smtClean="0"/>
          </a:p>
        </p:txBody>
      </p:sp>
    </p:spTree>
    <p:extLst>
      <p:ext uri="{BB962C8B-B14F-4D97-AF65-F5344CB8AC3E}">
        <p14:creationId xmlns:p14="http://schemas.microsoft.com/office/powerpoint/2010/main" val="2547102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Користење на</a:t>
            </a:r>
            <a:r>
              <a:rPr lang="en-US" dirty="0" smtClean="0"/>
              <a:t> </a:t>
            </a:r>
            <a:r>
              <a:rPr lang="sq-AL" dirty="0" smtClean="0"/>
              <a:t>Instagram  </a:t>
            </a:r>
            <a:r>
              <a:rPr lang="mk-MK" dirty="0" smtClean="0"/>
              <a:t>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82131" y="3288963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Експериментирајте со </a:t>
            </a:r>
            <a:r>
              <a:rPr lang="sq-AL" dirty="0" smtClean="0"/>
              <a:t>stories – </a:t>
            </a:r>
            <a:r>
              <a:rPr lang="mk-MK" dirty="0" smtClean="0"/>
              <a:t>направете повеќе содржина која ќе може да се подели на повеќе делови </a:t>
            </a:r>
            <a:endParaRPr lang="sq-AL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30" y="6455942"/>
            <a:ext cx="1884361" cy="36979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982133" y="2200202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</a:t>
            </a:r>
            <a:r>
              <a:rPr lang="mk-MK" dirty="0" smtClean="0"/>
              <a:t>бјавувајте само визеуелно издржани содржини – почитувајте ја природата на медиумот</a:t>
            </a:r>
            <a:endParaRPr lang="sq-AL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82132" y="4377724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q-AL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82130" y="4213268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Користете соодветни </a:t>
            </a:r>
            <a:r>
              <a:rPr lang="sq-AL" dirty="0" smtClean="0"/>
              <a:t>hashtags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82131" y="4961034"/>
            <a:ext cx="8951575" cy="541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dirty="0" smtClean="0"/>
              <a:t>Би требало да се користи секој ден, доколку возможно</a:t>
            </a:r>
            <a:endParaRPr lang="sq-AL" dirty="0" smtClean="0"/>
          </a:p>
        </p:txBody>
      </p:sp>
    </p:spTree>
    <p:extLst>
      <p:ext uri="{BB962C8B-B14F-4D97-AF65-F5344CB8AC3E}">
        <p14:creationId xmlns:p14="http://schemas.microsoft.com/office/powerpoint/2010/main" val="22219822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898</TotalTime>
  <Words>647</Words>
  <Application>Microsoft Office PowerPoint</Application>
  <PresentationFormat>Widescreen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Стратешка комуникација  Начини на комуникација со целните групи и стратешко користење на регистар</vt:lpstr>
      <vt:lpstr>Конкретни мрежи и како функционираат</vt:lpstr>
      <vt:lpstr>Користење на Facebook </vt:lpstr>
      <vt:lpstr>Користење на Тwitter  </vt:lpstr>
      <vt:lpstr>Користење на Instagram </vt:lpstr>
      <vt:lpstr>Конкретни мрежи(tips and tricks)</vt:lpstr>
      <vt:lpstr>Користење на Facebook </vt:lpstr>
      <vt:lpstr>Користење на Twitter  </vt:lpstr>
      <vt:lpstr>Користење на Instagram   </vt:lpstr>
      <vt:lpstr>Општи совети</vt:lpstr>
      <vt:lpstr>Добри практики за создавање и користење на свои и  туѓи содржини</vt:lpstr>
      <vt:lpstr>Создавање на сопствени содржини</vt:lpstr>
      <vt:lpstr>Користење на туѓи содржини </vt:lpstr>
      <vt:lpstr>Употреба на регистар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88</cp:revision>
  <dcterms:created xsi:type="dcterms:W3CDTF">2019-06-20T10:09:46Z</dcterms:created>
  <dcterms:modified xsi:type="dcterms:W3CDTF">2020-01-10T16:17:33Z</dcterms:modified>
</cp:coreProperties>
</file>